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8" r:id="rId2"/>
    <p:sldId id="259" r:id="rId3"/>
    <p:sldId id="260" r:id="rId4"/>
    <p:sldId id="263" r:id="rId5"/>
    <p:sldId id="261" r:id="rId6"/>
    <p:sldId id="264" r:id="rId7"/>
    <p:sldId id="265" r:id="rId8"/>
    <p:sldId id="262" r:id="rId9"/>
    <p:sldId id="266" r:id="rId10"/>
  </p:sldIdLst>
  <p:sldSz cx="12192000" cy="6858000"/>
  <p:notesSz cx="6858000" cy="9144000"/>
  <p:embeddedFontLst>
    <p:embeddedFont>
      <p:font typeface="맑은 고딕" panose="020B0503020000020004" pitchFamily="50" charset="-127"/>
      <p:regular r:id="rId11"/>
      <p:bold r:id="rId12"/>
    </p:embeddedFont>
    <p:embeddedFont>
      <p:font typeface="배달의민족 한나는 열한살" panose="020B0600000101010101" pitchFamily="50" charset="-127"/>
      <p:regular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ECF0F4"/>
    <a:srgbClr val="8AA3BC"/>
    <a:srgbClr val="E5EEF1"/>
    <a:srgbClr val="DEEBF7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6FC833-45B2-C119-9F57-A312F6E455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5F098C-2AB0-1525-6940-8A5E8077E0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DBE314-4040-3BBE-AC88-854CB65B2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8769-8A14-4A82-9408-B4D699A7AE3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3FF0D2-12BC-406D-D71D-961FE9B4B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38DF2D-631B-0541-AD02-E027CE295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11C66-2886-4F19-9DA9-E160D39A0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731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7E3C59-EE67-02A7-6555-AB2D6A9AD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D830B9C-5635-ABAB-A098-9E138E102E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FA9F79-1008-FE88-4AA8-EF3FF9CAD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8769-8A14-4A82-9408-B4D699A7AE3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E35894-C4FC-E7F8-BBC4-940FC0ECB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0EF6CF-3B48-0B9D-EE5A-6D9E18F58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11C66-2886-4F19-9DA9-E160D39A0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3089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A99D945-9A2B-87D6-6E63-46059A13A0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2B3935-24B5-788C-CC45-2232D4DF42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C763CA-F298-A925-D3F2-DBB9A2115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8769-8A14-4A82-9408-B4D699A7AE3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E34356-107C-76B2-1B65-06E6AE9C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D0BD86-6859-A08B-43F1-5F71BCF71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11C66-2886-4F19-9DA9-E160D39A0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7236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E3643A-618A-1F66-1F99-579B7E632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B01AD8-B072-1B47-39A3-568A590180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89A8DB-AD81-5578-F137-45DB0CE76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8769-8A14-4A82-9408-B4D699A7AE3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7F38BD-3685-2B56-CE40-40B0FF790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DB7325-0D9B-5699-7EB4-3AA98B42E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11C66-2886-4F19-9DA9-E160D39A0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0561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A3EEB3-790F-3E54-819F-6AA7BACF2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42EFC4-C3E1-6647-9A15-F319F8548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0E4F77-3523-1699-E980-C30785C0D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8769-8A14-4A82-9408-B4D699A7AE3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2404D4-C078-9B6F-CC57-C5B364F06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33553E-E40D-63D3-3227-CE4725D24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11C66-2886-4F19-9DA9-E160D39A0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5085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DCAA03-90BE-4E65-CDBE-9F4332D96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6AE4A8-B9EE-D217-6F77-EF19D6BB3E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247183D-0961-D4B9-E796-6015F6B8B2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BE816B2-04CE-FD78-4FBB-BB2249AC6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8769-8A14-4A82-9408-B4D699A7AE3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CA655B7-AC2B-84D9-299A-2395A830B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721F3B-B18C-DB2F-AFB3-0E4D8E8C4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11C66-2886-4F19-9DA9-E160D39A0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1418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9D1EF7-441D-4323-0253-8BB8E4D5E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C21604-1E17-5535-017B-EDBAEFDEA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3E1C21B-3386-8EC2-F831-837D4A0289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7D57F4A-CCB0-F131-8AAA-887DB22F5E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13F85F5-59A2-4E98-DD99-5B16E9E480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45EF40-8E80-384C-02EC-0184D9D77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8769-8A14-4A82-9408-B4D699A7AE3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4ED0754-0383-17A5-C58E-09D7CE1A3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539F861-CB80-8715-2E21-8C4C6C12A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11C66-2886-4F19-9DA9-E160D39A0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1535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EEFE47-976A-7190-A94F-C2FE75D42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D1E44FF-756D-C256-9DBC-E54520567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8769-8A14-4A82-9408-B4D699A7AE3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E7777B5-83DA-8475-C860-96EF2ACED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B53BFC0-5A92-DE96-3AD2-90D5137FF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11C66-2886-4F19-9DA9-E160D39A0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6674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D61FBDB-084B-902A-A01B-ED8597508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8769-8A14-4A82-9408-B4D699A7AE3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825ECB9-1B28-EEB8-1F53-00AE17FFF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0CF6AA0-1197-FCCC-4595-F44DEAE83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11C66-2886-4F19-9DA9-E160D39A0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256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2732DA-C75F-0DB8-BCE0-8419B7E12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2DB266-EEA0-B7E9-3BA7-4ECAE12A37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32276E9-6727-8660-AA1F-0A7E93CB3E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086D4A-95D6-C0AA-3BD2-F9E733009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8769-8A14-4A82-9408-B4D699A7AE3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C4371D8-A2B8-42A1-3F29-3FAC68835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879014-32B7-9F50-BF87-42F876A67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11C66-2886-4F19-9DA9-E160D39A0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6312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C09750-2EC7-1960-6B07-A22AFA177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712C4D9-AFA1-482B-C387-AD91705037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FF1CEC-D4C8-DF7F-23F9-8079A3E7AB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640555E-133D-09CC-D91C-7137735F8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8769-8A14-4A82-9408-B4D699A7AE3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58DC9B-622E-A5BE-035F-10B5658B9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0B43B9-4880-BB1D-4023-6C9683C08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11C66-2886-4F19-9DA9-E160D39A0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2933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D888DC-1F28-90CA-75C6-905E779E4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9CEEEED-1E1D-3929-78BA-A7157CC18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561271-3F98-F7FD-E38C-FE1E7E0F25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FE8769-8A14-4A82-9408-B4D699A7AE3E}" type="datetimeFigureOut">
              <a:rPr lang="ko-KR" altLang="en-US" smtClean="0"/>
              <a:t>2022-12-08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C7EF89-1AD5-29A5-4768-190BD28DA3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57A3A6-A45D-5E33-6388-B9186F470F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11C66-2886-4F19-9DA9-E160D39A05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1708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8E5A599B-37D3-653A-AC1C-B5D65828CA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382" y="215122"/>
            <a:ext cx="8727233" cy="618179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40C41A00-55E6-B5A9-E505-BB75ECE1ABF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0000">
                <a:schemeClr val="tx1">
                  <a:lumMod val="85000"/>
                  <a:lumOff val="15000"/>
                  <a:alpha val="80000"/>
                </a:schemeClr>
              </a:gs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85000"/>
                  <a:lumOff val="15000"/>
                  <a:alpha val="3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0EBBF4-3CFD-F1F2-2252-EE2CB9AD9B30}"/>
              </a:ext>
            </a:extLst>
          </p:cNvPr>
          <p:cNvSpPr txBox="1"/>
          <p:nvPr/>
        </p:nvSpPr>
        <p:spPr>
          <a:xfrm>
            <a:off x="884234" y="3490820"/>
            <a:ext cx="2236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1724085 </a:t>
            </a:r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한유준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B74FB6-4DDF-3795-0887-4D1B20C0BAB5}"/>
              </a:ext>
            </a:extLst>
          </p:cNvPr>
          <p:cNvSpPr txBox="1"/>
          <p:nvPr/>
        </p:nvSpPr>
        <p:spPr>
          <a:xfrm>
            <a:off x="884234" y="2447636"/>
            <a:ext cx="51025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임베디드 소프트웨어 발표 자료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4BEDF78-62A7-9893-13B0-52A20F7B9905}"/>
              </a:ext>
            </a:extLst>
          </p:cNvPr>
          <p:cNvCxnSpPr>
            <a:cxnSpLocks/>
          </p:cNvCxnSpPr>
          <p:nvPr/>
        </p:nvCxnSpPr>
        <p:spPr>
          <a:xfrm>
            <a:off x="884234" y="2281381"/>
            <a:ext cx="529336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01612F51-C760-B246-288E-63775DF32B0E}"/>
              </a:ext>
            </a:extLst>
          </p:cNvPr>
          <p:cNvCxnSpPr>
            <a:cxnSpLocks/>
          </p:cNvCxnSpPr>
          <p:nvPr/>
        </p:nvCxnSpPr>
        <p:spPr>
          <a:xfrm>
            <a:off x="884234" y="4096326"/>
            <a:ext cx="529336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169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3CB31EB-39FE-88A1-DAEB-4E546356E061}"/>
              </a:ext>
            </a:extLst>
          </p:cNvPr>
          <p:cNvCxnSpPr>
            <a:cxnSpLocks/>
          </p:cNvCxnSpPr>
          <p:nvPr/>
        </p:nvCxnSpPr>
        <p:spPr>
          <a:xfrm>
            <a:off x="1108364" y="1093465"/>
            <a:ext cx="9975273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62A69BC-2956-B09F-421B-F065E660065E}"/>
              </a:ext>
            </a:extLst>
          </p:cNvPr>
          <p:cNvSpPr/>
          <p:nvPr/>
        </p:nvSpPr>
        <p:spPr>
          <a:xfrm>
            <a:off x="2087418" y="262040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outerShdw blurRad="254000" dist="127000" dir="13500000" algn="b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문제 정의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00AA9C0-D6E1-69A2-6464-1534BE4052AC}"/>
              </a:ext>
            </a:extLst>
          </p:cNvPr>
          <p:cNvSpPr/>
          <p:nvPr/>
        </p:nvSpPr>
        <p:spPr>
          <a:xfrm>
            <a:off x="4129010" y="262041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제안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DE9EF879-A64C-35E6-898C-A315901C6570}"/>
              </a:ext>
            </a:extLst>
          </p:cNvPr>
          <p:cNvSpPr/>
          <p:nvPr/>
        </p:nvSpPr>
        <p:spPr>
          <a:xfrm>
            <a:off x="6170602" y="262040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구현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4EB3D3F-592D-90D6-DF32-0DBC8E1F442E}"/>
              </a:ext>
            </a:extLst>
          </p:cNvPr>
          <p:cNvSpPr/>
          <p:nvPr/>
        </p:nvSpPr>
        <p:spPr>
          <a:xfrm>
            <a:off x="8212195" y="262040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결론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CF674117-C3EF-8A7D-48E8-E447307D8055}"/>
              </a:ext>
            </a:extLst>
          </p:cNvPr>
          <p:cNvSpPr/>
          <p:nvPr/>
        </p:nvSpPr>
        <p:spPr>
          <a:xfrm>
            <a:off x="2087417" y="262039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outerShdw blurRad="254000" dist="1270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문제 정의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68740A-2A6F-6DED-7DC3-1A3D8AFA28C5}"/>
              </a:ext>
            </a:extLst>
          </p:cNvPr>
          <p:cNvSpPr txBox="1"/>
          <p:nvPr/>
        </p:nvSpPr>
        <p:spPr>
          <a:xfrm>
            <a:off x="2287968" y="2100906"/>
            <a:ext cx="762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샤워할 때 왜 항상 물 온도는 적절하지 않은가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?</a:t>
            </a:r>
            <a:endParaRPr lang="ko-KR" altLang="en-US" sz="3200" dirty="0">
              <a:solidFill>
                <a:schemeClr val="bg1">
                  <a:lumMod val="95000"/>
                </a:schemeClr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4C7A0D2-BF7D-C0DE-564F-FED907312BD0}"/>
              </a:ext>
            </a:extLst>
          </p:cNvPr>
          <p:cNvSpPr txBox="1"/>
          <p:nvPr/>
        </p:nvSpPr>
        <p:spPr>
          <a:xfrm>
            <a:off x="3680977" y="3278328"/>
            <a:ext cx="49792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부엌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lang="ko-KR" altLang="en-US" sz="32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다른 화장실에서 물 사용</a:t>
            </a: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6D1EEE46-6BF4-68D9-E4A0-5FBA4C45A3A5}"/>
              </a:ext>
            </a:extLst>
          </p:cNvPr>
          <p:cNvGrpSpPr/>
          <p:nvPr/>
        </p:nvGrpSpPr>
        <p:grpSpPr>
          <a:xfrm>
            <a:off x="9346198" y="2972008"/>
            <a:ext cx="2008252" cy="1885946"/>
            <a:chOff x="6732304" y="4732781"/>
            <a:chExt cx="2008252" cy="1885946"/>
          </a:xfrm>
        </p:grpSpPr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357DB205-F8DE-BB7E-9972-EA5BE4C728BC}"/>
                </a:ext>
              </a:extLst>
            </p:cNvPr>
            <p:cNvSpPr/>
            <p:nvPr/>
          </p:nvSpPr>
          <p:spPr>
            <a:xfrm>
              <a:off x="6732305" y="4732782"/>
              <a:ext cx="2008251" cy="1885945"/>
            </a:xfrm>
            <a:prstGeom prst="rect">
              <a:avLst/>
            </a:prstGeom>
            <a:solidFill>
              <a:srgbClr val="262626"/>
            </a:solidFill>
            <a:ln>
              <a:noFill/>
            </a:ln>
            <a:effectLst>
              <a:outerShdw blurRad="254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21E6F67D-2C2C-0222-97CE-09E403D5F439}"/>
                </a:ext>
              </a:extLst>
            </p:cNvPr>
            <p:cNvSpPr/>
            <p:nvPr/>
          </p:nvSpPr>
          <p:spPr>
            <a:xfrm>
              <a:off x="6732304" y="4732781"/>
              <a:ext cx="2008251" cy="1885945"/>
            </a:xfrm>
            <a:prstGeom prst="rect">
              <a:avLst/>
            </a:prstGeom>
            <a:solidFill>
              <a:srgbClr val="262626"/>
            </a:solidFill>
            <a:ln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8" name="그림 37" descr="수영이(가) 표시된 사진&#10;&#10;자동 생성된 설명">
            <a:extLst>
              <a:ext uri="{FF2B5EF4-FFF2-40B4-BE49-F238E27FC236}">
                <a16:creationId xmlns:a16="http://schemas.microsoft.com/office/drawing/2014/main" id="{3B8AF32D-9B9F-776C-B80D-90E3528259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992"/>
          <a:stretch/>
        </p:blipFill>
        <p:spPr>
          <a:xfrm>
            <a:off x="9346198" y="2972004"/>
            <a:ext cx="2008251" cy="1885950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5BD9170-F3C9-863D-87DC-48FE71513692}"/>
              </a:ext>
            </a:extLst>
          </p:cNvPr>
          <p:cNvSpPr txBox="1"/>
          <p:nvPr/>
        </p:nvSpPr>
        <p:spPr>
          <a:xfrm>
            <a:off x="4964921" y="4455750"/>
            <a:ext cx="22621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해결 방안은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?</a:t>
            </a:r>
            <a:endParaRPr lang="ko-KR" altLang="en-US" sz="3200" dirty="0">
              <a:solidFill>
                <a:schemeClr val="bg1">
                  <a:lumMod val="95000"/>
                </a:schemeClr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4680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3CB31EB-39FE-88A1-DAEB-4E546356E061}"/>
              </a:ext>
            </a:extLst>
          </p:cNvPr>
          <p:cNvCxnSpPr>
            <a:cxnSpLocks/>
          </p:cNvCxnSpPr>
          <p:nvPr/>
        </p:nvCxnSpPr>
        <p:spPr>
          <a:xfrm>
            <a:off x="1108364" y="1093465"/>
            <a:ext cx="9975273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62A69BC-2956-B09F-421B-F065E660065E}"/>
              </a:ext>
            </a:extLst>
          </p:cNvPr>
          <p:cNvSpPr/>
          <p:nvPr/>
        </p:nvSpPr>
        <p:spPr>
          <a:xfrm>
            <a:off x="2087418" y="262040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문제 정의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00AA9C0-D6E1-69A2-6464-1534BE4052AC}"/>
              </a:ext>
            </a:extLst>
          </p:cNvPr>
          <p:cNvSpPr/>
          <p:nvPr/>
        </p:nvSpPr>
        <p:spPr>
          <a:xfrm>
            <a:off x="4129010" y="262041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outerShdw blurRad="254000" dist="127000" dir="13500000" algn="b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제안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DE9EF879-A64C-35E6-898C-A315901C6570}"/>
              </a:ext>
            </a:extLst>
          </p:cNvPr>
          <p:cNvSpPr/>
          <p:nvPr/>
        </p:nvSpPr>
        <p:spPr>
          <a:xfrm>
            <a:off x="6170602" y="262040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구현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4EB3D3F-592D-90D6-DF32-0DBC8E1F442E}"/>
              </a:ext>
            </a:extLst>
          </p:cNvPr>
          <p:cNvSpPr/>
          <p:nvPr/>
        </p:nvSpPr>
        <p:spPr>
          <a:xfrm>
            <a:off x="8212195" y="262040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결론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CF674117-C3EF-8A7D-48E8-E447307D8055}"/>
              </a:ext>
            </a:extLst>
          </p:cNvPr>
          <p:cNvSpPr/>
          <p:nvPr/>
        </p:nvSpPr>
        <p:spPr>
          <a:xfrm>
            <a:off x="2087417" y="262039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문제 정의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09D2C6C-0E89-9D94-3ECC-F39F3FDA1763}"/>
              </a:ext>
            </a:extLst>
          </p:cNvPr>
          <p:cNvSpPr/>
          <p:nvPr/>
        </p:nvSpPr>
        <p:spPr>
          <a:xfrm>
            <a:off x="4129009" y="262038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제안</a:t>
            </a:r>
          </a:p>
        </p:txBody>
      </p:sp>
      <p:sp>
        <p:nvSpPr>
          <p:cNvPr id="5" name="화살표: 갈매기형 수장 4">
            <a:extLst>
              <a:ext uri="{FF2B5EF4-FFF2-40B4-BE49-F238E27FC236}">
                <a16:creationId xmlns:a16="http://schemas.microsoft.com/office/drawing/2014/main" id="{923ABAC8-7E77-D9D3-24C4-2233B13FDAF9}"/>
              </a:ext>
            </a:extLst>
          </p:cNvPr>
          <p:cNvSpPr/>
          <p:nvPr/>
        </p:nvSpPr>
        <p:spPr>
          <a:xfrm>
            <a:off x="701965" y="2126673"/>
            <a:ext cx="3362749" cy="1302327"/>
          </a:xfrm>
          <a:prstGeom prst="chevron">
            <a:avLst/>
          </a:prstGeom>
          <a:solidFill>
            <a:srgbClr val="262626"/>
          </a:solidFill>
          <a:ln>
            <a:noFill/>
          </a:ln>
          <a:effectLst>
            <a:outerShdw blurRad="254000" dist="127000" dir="13500000" algn="b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400" dirty="0">
              <a:solidFill>
                <a:schemeClr val="tx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" name="화살표: 갈매기형 수장 2">
            <a:extLst>
              <a:ext uri="{FF2B5EF4-FFF2-40B4-BE49-F238E27FC236}">
                <a16:creationId xmlns:a16="http://schemas.microsoft.com/office/drawing/2014/main" id="{88B6C16C-CCA4-737C-3A86-45899A5F2FCD}"/>
              </a:ext>
            </a:extLst>
          </p:cNvPr>
          <p:cNvSpPr/>
          <p:nvPr/>
        </p:nvSpPr>
        <p:spPr>
          <a:xfrm>
            <a:off x="701964" y="2126673"/>
            <a:ext cx="3362749" cy="1302327"/>
          </a:xfrm>
          <a:prstGeom prst="chevron">
            <a:avLst/>
          </a:prstGeom>
          <a:solidFill>
            <a:srgbClr val="262626"/>
          </a:solidFill>
          <a:ln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내가 원하는</a:t>
            </a:r>
            <a:endParaRPr lang="en-US" altLang="ko-KR" sz="2400" dirty="0">
              <a:solidFill>
                <a:schemeClr val="bg1">
                  <a:lumMod val="95000"/>
                </a:schemeClr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물 온도 설정</a:t>
            </a:r>
          </a:p>
        </p:txBody>
      </p:sp>
      <p:sp>
        <p:nvSpPr>
          <p:cNvPr id="6" name="화살표: 갈매기형 수장 5">
            <a:extLst>
              <a:ext uri="{FF2B5EF4-FFF2-40B4-BE49-F238E27FC236}">
                <a16:creationId xmlns:a16="http://schemas.microsoft.com/office/drawing/2014/main" id="{AE3720AA-E6B9-C9BA-E008-FA896EFA4A1F}"/>
              </a:ext>
            </a:extLst>
          </p:cNvPr>
          <p:cNvSpPr/>
          <p:nvPr/>
        </p:nvSpPr>
        <p:spPr>
          <a:xfrm>
            <a:off x="3168431" y="2126672"/>
            <a:ext cx="3362749" cy="1302327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물 온도</a:t>
            </a:r>
            <a:r>
              <a:rPr lang="en-US" altLang="ko-KR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측정</a:t>
            </a:r>
          </a:p>
        </p:txBody>
      </p:sp>
      <p:sp>
        <p:nvSpPr>
          <p:cNvPr id="9" name="화살표: 갈매기형 수장 8">
            <a:extLst>
              <a:ext uri="{FF2B5EF4-FFF2-40B4-BE49-F238E27FC236}">
                <a16:creationId xmlns:a16="http://schemas.microsoft.com/office/drawing/2014/main" id="{0FAF6C76-C306-BBDF-9F8A-199B4453E6BD}"/>
              </a:ext>
            </a:extLst>
          </p:cNvPr>
          <p:cNvSpPr/>
          <p:nvPr/>
        </p:nvSpPr>
        <p:spPr>
          <a:xfrm>
            <a:off x="5689244" y="2126673"/>
            <a:ext cx="3362749" cy="1302327"/>
          </a:xfrm>
          <a:prstGeom prst="chevron">
            <a:avLst/>
          </a:prstGeom>
          <a:solidFill>
            <a:srgbClr val="262626"/>
          </a:solidFill>
          <a:ln>
            <a:noFill/>
          </a:ln>
          <a:effectLst>
            <a:outerShdw blurRad="254000" dist="127000" dir="2700000" algn="tl" rotWithShape="0">
              <a:schemeClr val="tx1">
                <a:alpha val="40000"/>
              </a:scheme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flatTx/>
          </a:bodyPr>
          <a:lstStyle/>
          <a:p>
            <a:pPr algn="ctr"/>
            <a:endParaRPr lang="ko-KR" altLang="en-US" sz="2400" dirty="0">
              <a:solidFill>
                <a:schemeClr val="bg1">
                  <a:lumMod val="95000"/>
                </a:schemeClr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8" name="화살표: 갈매기형 수장 7">
            <a:extLst>
              <a:ext uri="{FF2B5EF4-FFF2-40B4-BE49-F238E27FC236}">
                <a16:creationId xmlns:a16="http://schemas.microsoft.com/office/drawing/2014/main" id="{15B8801D-D1AD-1B4F-6D62-AFF9DD183DCC}"/>
              </a:ext>
            </a:extLst>
          </p:cNvPr>
          <p:cNvSpPr/>
          <p:nvPr/>
        </p:nvSpPr>
        <p:spPr>
          <a:xfrm>
            <a:off x="5689243" y="2126671"/>
            <a:ext cx="3362749" cy="1302327"/>
          </a:xfrm>
          <a:prstGeom prst="chevron">
            <a:avLst/>
          </a:prstGeom>
          <a:solidFill>
            <a:srgbClr val="262626"/>
          </a:solidFill>
          <a:ln>
            <a:noFill/>
          </a:ln>
          <a:effectLst>
            <a:outerShdw blurRad="254000" dist="127000" dir="13500000" algn="br" rotWithShape="0">
              <a:schemeClr val="bg1">
                <a:alpha val="40000"/>
              </a:scheme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flatTx/>
          </a:bodyPr>
          <a:lstStyle/>
          <a:p>
            <a:pPr algn="ctr"/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물 온도에 맞게 수도꼭지 회전</a:t>
            </a:r>
          </a:p>
        </p:txBody>
      </p:sp>
      <p:sp>
        <p:nvSpPr>
          <p:cNvPr id="17" name="화살표: 갈매기형 수장 16">
            <a:extLst>
              <a:ext uri="{FF2B5EF4-FFF2-40B4-BE49-F238E27FC236}">
                <a16:creationId xmlns:a16="http://schemas.microsoft.com/office/drawing/2014/main" id="{A97C78E6-A7CF-4197-E468-481CBFA38F38}"/>
              </a:ext>
            </a:extLst>
          </p:cNvPr>
          <p:cNvSpPr/>
          <p:nvPr/>
        </p:nvSpPr>
        <p:spPr>
          <a:xfrm>
            <a:off x="8210057" y="2126673"/>
            <a:ext cx="3362749" cy="1302327"/>
          </a:xfrm>
          <a:prstGeom prst="chevron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innerShdw blurRad="114300">
              <a:prstClr val="black"/>
            </a:innerShdw>
          </a:effectLst>
          <a:scene3d>
            <a:camera prst="orthographicFront">
              <a:rot lat="0" lon="0" rev="0"/>
            </a:camera>
            <a:lightRig rig="threePt" dir="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flatTx/>
          </a:bodyPr>
          <a:lstStyle/>
          <a:p>
            <a:pPr algn="ctr"/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물 온도</a:t>
            </a:r>
            <a:endParaRPr lang="en-US" altLang="ko-KR" sz="240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algn="ctr"/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시각적 표현</a:t>
            </a:r>
            <a:endParaRPr lang="en-US" altLang="ko-KR" sz="2400" dirty="0">
              <a:solidFill>
                <a:schemeClr val="tx1">
                  <a:lumMod val="95000"/>
                  <a:lumOff val="5000"/>
                </a:schemeClr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FD2AAB-DC22-4E06-4045-AC21B400EC60}"/>
              </a:ext>
            </a:extLst>
          </p:cNvPr>
          <p:cNvSpPr txBox="1"/>
          <p:nvPr/>
        </p:nvSpPr>
        <p:spPr>
          <a:xfrm>
            <a:off x="3150322" y="4262735"/>
            <a:ext cx="58913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>
                    <a:lumMod val="6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수도꼭지 자동 회전으로 온도 변화에 대응 가능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EC67CA5-A8CE-7726-16BF-1176EE1B465C}"/>
              </a:ext>
            </a:extLst>
          </p:cNvPr>
          <p:cNvSpPr txBox="1"/>
          <p:nvPr/>
        </p:nvSpPr>
        <p:spPr>
          <a:xfrm>
            <a:off x="3377948" y="4973780"/>
            <a:ext cx="5436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>
                    <a:lumMod val="6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물 온도 시각적 표현으로 사용자 편리함 추가</a:t>
            </a:r>
          </a:p>
        </p:txBody>
      </p:sp>
    </p:spTree>
    <p:extLst>
      <p:ext uri="{BB962C8B-B14F-4D97-AF65-F5344CB8AC3E}">
        <p14:creationId xmlns:p14="http://schemas.microsoft.com/office/powerpoint/2010/main" val="4269822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6C908090-8055-D8B9-1DC3-8D27AB14C2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71237" y="1320781"/>
            <a:ext cx="10649527" cy="53155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3CB31EB-39FE-88A1-DAEB-4E546356E061}"/>
              </a:ext>
            </a:extLst>
          </p:cNvPr>
          <p:cNvCxnSpPr>
            <a:cxnSpLocks/>
          </p:cNvCxnSpPr>
          <p:nvPr/>
        </p:nvCxnSpPr>
        <p:spPr>
          <a:xfrm>
            <a:off x="1108364" y="1093465"/>
            <a:ext cx="9975273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62A69BC-2956-B09F-421B-F065E660065E}"/>
              </a:ext>
            </a:extLst>
          </p:cNvPr>
          <p:cNvSpPr/>
          <p:nvPr/>
        </p:nvSpPr>
        <p:spPr>
          <a:xfrm>
            <a:off x="2087418" y="262040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문제 정의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00AA9C0-D6E1-69A2-6464-1534BE4052AC}"/>
              </a:ext>
            </a:extLst>
          </p:cNvPr>
          <p:cNvSpPr/>
          <p:nvPr/>
        </p:nvSpPr>
        <p:spPr>
          <a:xfrm>
            <a:off x="4129010" y="262041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outerShdw blurRad="254000" dist="127000" dir="13500000" algn="b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제안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DE9EF879-A64C-35E6-898C-A315901C6570}"/>
              </a:ext>
            </a:extLst>
          </p:cNvPr>
          <p:cNvSpPr/>
          <p:nvPr/>
        </p:nvSpPr>
        <p:spPr>
          <a:xfrm>
            <a:off x="6170602" y="262040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구현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4EB3D3F-592D-90D6-DF32-0DBC8E1F442E}"/>
              </a:ext>
            </a:extLst>
          </p:cNvPr>
          <p:cNvSpPr/>
          <p:nvPr/>
        </p:nvSpPr>
        <p:spPr>
          <a:xfrm>
            <a:off x="8212195" y="262040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결론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CF674117-C3EF-8A7D-48E8-E447307D8055}"/>
              </a:ext>
            </a:extLst>
          </p:cNvPr>
          <p:cNvSpPr/>
          <p:nvPr/>
        </p:nvSpPr>
        <p:spPr>
          <a:xfrm>
            <a:off x="2087417" y="262039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문제 정의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09D2C6C-0E89-9D94-3ECC-F39F3FDA1763}"/>
              </a:ext>
            </a:extLst>
          </p:cNvPr>
          <p:cNvSpPr/>
          <p:nvPr/>
        </p:nvSpPr>
        <p:spPr>
          <a:xfrm>
            <a:off x="4129009" y="262038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제안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7D55F23-6CAC-8E27-839B-11EBC1A146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22" b="31043"/>
          <a:stretch/>
        </p:blipFill>
        <p:spPr>
          <a:xfrm>
            <a:off x="6294547" y="3620934"/>
            <a:ext cx="2160000" cy="836679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B1E8545C-EB7C-138A-7942-308D599C1C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92" t="6199" r="12023" b="5820"/>
          <a:stretch/>
        </p:blipFill>
        <p:spPr>
          <a:xfrm>
            <a:off x="6539255" y="1613549"/>
            <a:ext cx="1716896" cy="1326053"/>
          </a:xfrm>
          <a:prstGeom prst="rect">
            <a:avLst/>
          </a:prstGeom>
        </p:spPr>
      </p:pic>
      <p:pic>
        <p:nvPicPr>
          <p:cNvPr id="24" name="그림 23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1137D8B3-A07A-C70E-0A27-CA4497B0592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62" t="6841" r="15340" b="14558"/>
          <a:stretch/>
        </p:blipFill>
        <p:spPr>
          <a:xfrm>
            <a:off x="6623367" y="5074321"/>
            <a:ext cx="1548672" cy="1271663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6E21334A-F7E3-0937-6FE3-624EB7B5605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7" t="4033" r="5284" b="14294"/>
          <a:stretch/>
        </p:blipFill>
        <p:spPr>
          <a:xfrm>
            <a:off x="1745730" y="3549735"/>
            <a:ext cx="1271121" cy="1134505"/>
          </a:xfrm>
          <a:prstGeom prst="rect">
            <a:avLst/>
          </a:prstGeom>
        </p:spPr>
      </p:pic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C35E420E-E43A-3C83-F75B-A00970DE57B6}"/>
              </a:ext>
            </a:extLst>
          </p:cNvPr>
          <p:cNvCxnSpPr>
            <a:cxnSpLocks noGrp="1" noRot="1" noMove="1" noResize="1" noEditPoints="1" noAdjustHandles="1" noChangeArrowheads="1" noChangeShapeType="1"/>
            <a:stCxn id="27" idx="0"/>
            <a:endCxn id="27" idx="2"/>
          </p:cNvCxnSpPr>
          <p:nvPr/>
        </p:nvCxnSpPr>
        <p:spPr>
          <a:xfrm>
            <a:off x="6096001" y="1320781"/>
            <a:ext cx="0" cy="531552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 descr="전자기기이(가) 표시된 사진&#10;&#10;자동 생성된 설명">
            <a:extLst>
              <a:ext uri="{FF2B5EF4-FFF2-40B4-BE49-F238E27FC236}">
                <a16:creationId xmlns:a16="http://schemas.microsoft.com/office/drawing/2014/main" id="{3CFEDDBF-E658-EC83-17B7-8F29E866D5B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79"/>
          <a:stretch/>
        </p:blipFill>
        <p:spPr>
          <a:xfrm>
            <a:off x="1564085" y="1861557"/>
            <a:ext cx="1634410" cy="1224219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0BD0FE3D-0216-6ED7-6847-628C7461673A}"/>
              </a:ext>
            </a:extLst>
          </p:cNvPr>
          <p:cNvGrpSpPr/>
          <p:nvPr/>
        </p:nvGrpSpPr>
        <p:grpSpPr>
          <a:xfrm>
            <a:off x="3537528" y="1642261"/>
            <a:ext cx="2430688" cy="1764146"/>
            <a:chOff x="3537528" y="1642261"/>
            <a:chExt cx="2430688" cy="1764146"/>
          </a:xfrm>
        </p:grpSpPr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8732E65A-642D-CCB3-6E3F-1F2BA6B03AD5}"/>
                </a:ext>
              </a:extLst>
            </p:cNvPr>
            <p:cNvSpPr/>
            <p:nvPr/>
          </p:nvSpPr>
          <p:spPr>
            <a:xfrm>
              <a:off x="3537528" y="1642261"/>
              <a:ext cx="2430688" cy="1764146"/>
            </a:xfrm>
            <a:prstGeom prst="roundRect">
              <a:avLst/>
            </a:prstGeom>
            <a:solidFill>
              <a:srgbClr val="262626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E8917AE-89B1-A3B9-94F0-0DF50EDA430A}"/>
                </a:ext>
              </a:extLst>
            </p:cNvPr>
            <p:cNvSpPr txBox="1"/>
            <p:nvPr/>
          </p:nvSpPr>
          <p:spPr>
            <a:xfrm>
              <a:off x="3692726" y="1908011"/>
              <a:ext cx="1968804" cy="1323439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4X4 </a:t>
              </a:r>
              <a:r>
                <a:rPr lang="ko-KR" altLang="en-US" sz="2000" dirty="0" err="1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키패드</a:t>
              </a:r>
              <a:r>
                <a:rPr lang="ko-KR" altLang="en-US" sz="20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모듈</a:t>
              </a:r>
              <a:endParaRPr lang="en-US" altLang="ko-KR" sz="20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endParaRPr lang="en-US" altLang="ko-KR" sz="20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r>
                <a:rPr lang="ko-KR" altLang="en-US" sz="20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작동 시작</a:t>
              </a:r>
              <a:endParaRPr lang="en-US" altLang="ko-KR" sz="20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r>
                <a:rPr lang="ko-KR" altLang="en-US" sz="20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물 온도 설정</a:t>
              </a:r>
              <a:endParaRPr lang="en-US" altLang="ko-KR" sz="20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F20ED9AE-F3F7-3F79-09EA-8BC7406ABC77}"/>
              </a:ext>
            </a:extLst>
          </p:cNvPr>
          <p:cNvGrpSpPr/>
          <p:nvPr/>
        </p:nvGrpSpPr>
        <p:grpSpPr>
          <a:xfrm>
            <a:off x="3565237" y="3549735"/>
            <a:ext cx="2430688" cy="1317260"/>
            <a:chOff x="3565237" y="3904841"/>
            <a:chExt cx="2430688" cy="1317260"/>
          </a:xfrm>
        </p:grpSpPr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18B70BB6-0B0B-E092-120E-922760EA609E}"/>
                </a:ext>
              </a:extLst>
            </p:cNvPr>
            <p:cNvSpPr/>
            <p:nvPr/>
          </p:nvSpPr>
          <p:spPr>
            <a:xfrm>
              <a:off x="3565237" y="3904841"/>
              <a:ext cx="2430688" cy="1317260"/>
            </a:xfrm>
            <a:prstGeom prst="roundRect">
              <a:avLst/>
            </a:prstGeom>
            <a:solidFill>
              <a:srgbClr val="262626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ABD76D3-3F8D-8007-54A5-7DE3194BDE31}"/>
                </a:ext>
              </a:extLst>
            </p:cNvPr>
            <p:cNvSpPr txBox="1"/>
            <p:nvPr/>
          </p:nvSpPr>
          <p:spPr>
            <a:xfrm>
              <a:off x="3692726" y="4066189"/>
              <a:ext cx="213204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ds18b20 </a:t>
              </a:r>
              <a:r>
                <a:rPr lang="ko-KR" altLang="en-US" sz="20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온도 센서</a:t>
              </a:r>
              <a:endParaRPr lang="en-US" altLang="ko-KR" sz="20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endParaRPr lang="en-US" altLang="ko-KR" sz="20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r>
                <a:rPr lang="ko-KR" altLang="en-US" sz="20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물 온도 측정</a:t>
              </a:r>
              <a:endParaRPr lang="en-US" altLang="ko-KR" sz="20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644673BC-3FD3-50AD-B9FA-56175631579C}"/>
              </a:ext>
            </a:extLst>
          </p:cNvPr>
          <p:cNvGrpSpPr/>
          <p:nvPr/>
        </p:nvGrpSpPr>
        <p:grpSpPr>
          <a:xfrm>
            <a:off x="8578761" y="1569808"/>
            <a:ext cx="2430688" cy="1317260"/>
            <a:chOff x="8578761" y="1569808"/>
            <a:chExt cx="2430688" cy="1317260"/>
          </a:xfrm>
        </p:grpSpPr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6333E957-BED2-ECCA-8B99-20E42831F139}"/>
                </a:ext>
              </a:extLst>
            </p:cNvPr>
            <p:cNvSpPr/>
            <p:nvPr/>
          </p:nvSpPr>
          <p:spPr>
            <a:xfrm>
              <a:off x="8578761" y="1569808"/>
              <a:ext cx="2430688" cy="1317260"/>
            </a:xfrm>
            <a:prstGeom prst="roundRect">
              <a:avLst/>
            </a:prstGeom>
            <a:solidFill>
              <a:srgbClr val="262626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F1D4796-3A0D-6D98-150F-30A4A9DE5E5C}"/>
                </a:ext>
              </a:extLst>
            </p:cNvPr>
            <p:cNvSpPr txBox="1"/>
            <p:nvPr/>
          </p:nvSpPr>
          <p:spPr>
            <a:xfrm>
              <a:off x="8827189" y="1768743"/>
              <a:ext cx="213204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err="1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서보</a:t>
              </a:r>
              <a:r>
                <a:rPr lang="ko-KR" altLang="en-US" sz="20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모터</a:t>
              </a:r>
              <a:endParaRPr lang="en-US" altLang="ko-KR" sz="20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endParaRPr lang="en-US" altLang="ko-KR" sz="20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r>
                <a:rPr lang="ko-KR" altLang="en-US" sz="20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수도꼭지 회전</a:t>
              </a:r>
              <a:endParaRPr lang="en-US" altLang="ko-KR" sz="20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0D5D30DB-D757-77EC-B167-4A286FBC02EB}"/>
              </a:ext>
            </a:extLst>
          </p:cNvPr>
          <p:cNvGrpSpPr/>
          <p:nvPr/>
        </p:nvGrpSpPr>
        <p:grpSpPr>
          <a:xfrm>
            <a:off x="8578761" y="3124934"/>
            <a:ext cx="2430688" cy="1798043"/>
            <a:chOff x="8578761" y="3124934"/>
            <a:chExt cx="2430688" cy="1798043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A6A1EA34-7805-70F8-D7E5-89A8FBD5B60F}"/>
                </a:ext>
              </a:extLst>
            </p:cNvPr>
            <p:cNvSpPr/>
            <p:nvPr/>
          </p:nvSpPr>
          <p:spPr>
            <a:xfrm>
              <a:off x="8578761" y="3124934"/>
              <a:ext cx="2430688" cy="1798043"/>
            </a:xfrm>
            <a:prstGeom prst="roundRect">
              <a:avLst/>
            </a:prstGeom>
            <a:solidFill>
              <a:srgbClr val="262626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8272B3D-640C-BB7A-BD0A-061FDD68EB3C}"/>
                </a:ext>
              </a:extLst>
            </p:cNvPr>
            <p:cNvSpPr txBox="1"/>
            <p:nvPr/>
          </p:nvSpPr>
          <p:spPr>
            <a:xfrm>
              <a:off x="8827189" y="3223666"/>
              <a:ext cx="2132047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1602 LCD</a:t>
              </a:r>
            </a:p>
            <a:p>
              <a:endParaRPr lang="en-US" altLang="ko-KR" sz="20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r>
                <a:rPr lang="ko-KR" altLang="en-US" sz="20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현재 물 온도 표시</a:t>
              </a:r>
              <a:endParaRPr lang="en-US" altLang="ko-KR" sz="20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r>
                <a:rPr lang="ko-KR" altLang="en-US" sz="20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설정 물 온도 표시</a:t>
              </a:r>
              <a:endParaRPr lang="en-US" altLang="ko-KR" sz="20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r>
                <a:rPr lang="ko-KR" altLang="en-US" sz="20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기타 상태 표시</a:t>
              </a:r>
              <a:endParaRPr lang="en-US" altLang="ko-KR" sz="20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41B9E6BE-F63E-C173-C55F-F476598B5909}"/>
              </a:ext>
            </a:extLst>
          </p:cNvPr>
          <p:cNvGrpSpPr/>
          <p:nvPr/>
        </p:nvGrpSpPr>
        <p:grpSpPr>
          <a:xfrm>
            <a:off x="8578761" y="5122733"/>
            <a:ext cx="2430688" cy="1271663"/>
            <a:chOff x="8578761" y="5122733"/>
            <a:chExt cx="2430688" cy="1271663"/>
          </a:xfrm>
        </p:grpSpPr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8956BB3B-DF46-0C3C-1EE4-5EE7E823D66A}"/>
                </a:ext>
              </a:extLst>
            </p:cNvPr>
            <p:cNvSpPr/>
            <p:nvPr/>
          </p:nvSpPr>
          <p:spPr>
            <a:xfrm>
              <a:off x="8578761" y="5122733"/>
              <a:ext cx="2430688" cy="1271663"/>
            </a:xfrm>
            <a:prstGeom prst="roundRect">
              <a:avLst/>
            </a:prstGeom>
            <a:solidFill>
              <a:srgbClr val="262626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CACBF7C-B2B6-6E57-F7F0-BD691C9FC5BE}"/>
                </a:ext>
              </a:extLst>
            </p:cNvPr>
            <p:cNvSpPr txBox="1"/>
            <p:nvPr/>
          </p:nvSpPr>
          <p:spPr>
            <a:xfrm>
              <a:off x="8827189" y="5267715"/>
              <a:ext cx="213204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RGB LED </a:t>
              </a:r>
              <a:r>
                <a:rPr lang="ko-KR" altLang="en-US" sz="20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모듈</a:t>
              </a:r>
              <a:endParaRPr lang="en-US" altLang="ko-KR" sz="20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endParaRPr lang="en-US" altLang="ko-KR" sz="20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r>
                <a:rPr lang="ko-KR" altLang="en-US" sz="20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물 온도 시각적 표시</a:t>
              </a:r>
              <a:endParaRPr lang="en-US" altLang="ko-KR" sz="20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pic>
        <p:nvPicPr>
          <p:cNvPr id="4" name="그림 3" descr="장치, 게이지이(가) 표시된 사진&#10;&#10;자동 생성된 설명">
            <a:extLst>
              <a:ext uri="{FF2B5EF4-FFF2-40B4-BE49-F238E27FC236}">
                <a16:creationId xmlns:a16="http://schemas.microsoft.com/office/drawing/2014/main" id="{881511AF-0E96-EA61-7D8E-941AAAB083E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537" y="5020947"/>
            <a:ext cx="1477507" cy="1477507"/>
          </a:xfrm>
          <a:prstGeom prst="rect">
            <a:avLst/>
          </a:prstGeom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B2C81364-5F12-EE32-88E5-437343F53BE0}"/>
              </a:ext>
            </a:extLst>
          </p:cNvPr>
          <p:cNvGrpSpPr/>
          <p:nvPr/>
        </p:nvGrpSpPr>
        <p:grpSpPr>
          <a:xfrm>
            <a:off x="3532773" y="5028724"/>
            <a:ext cx="2430688" cy="1317260"/>
            <a:chOff x="3532773" y="5028724"/>
            <a:chExt cx="2430688" cy="1317260"/>
          </a:xfrm>
        </p:grpSpPr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2CF9AF63-93D9-61C8-9A3C-5FC8FF892E51}"/>
                </a:ext>
              </a:extLst>
            </p:cNvPr>
            <p:cNvSpPr/>
            <p:nvPr/>
          </p:nvSpPr>
          <p:spPr>
            <a:xfrm>
              <a:off x="3532773" y="5028724"/>
              <a:ext cx="2430688" cy="1317260"/>
            </a:xfrm>
            <a:prstGeom prst="roundRect">
              <a:avLst/>
            </a:prstGeom>
            <a:solidFill>
              <a:srgbClr val="262626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CF52E69-A50F-602C-6C96-CD5C6AB113CD}"/>
                </a:ext>
              </a:extLst>
            </p:cNvPr>
            <p:cNvSpPr txBox="1"/>
            <p:nvPr/>
          </p:nvSpPr>
          <p:spPr>
            <a:xfrm>
              <a:off x="3682093" y="5182077"/>
              <a:ext cx="213204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yf-s201 </a:t>
              </a:r>
              <a:r>
                <a:rPr lang="ko-KR" altLang="en-US" sz="20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유속 센서</a:t>
              </a:r>
              <a:endParaRPr lang="en-US" altLang="ko-KR" sz="20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endParaRPr lang="en-US" altLang="ko-KR" sz="20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r>
                <a:rPr lang="ko-KR" altLang="en-US" sz="20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유속 측정</a:t>
              </a:r>
              <a:endParaRPr lang="en-US" altLang="ko-KR" sz="20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9770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94EBC86D-3031-7744-A0A2-16A8822610C1}"/>
              </a:ext>
            </a:extLst>
          </p:cNvPr>
          <p:cNvCxnSpPr>
            <a:cxnSpLocks/>
            <a:stCxn id="8" idx="2"/>
            <a:endCxn id="82" idx="1"/>
          </p:cNvCxnSpPr>
          <p:nvPr/>
        </p:nvCxnSpPr>
        <p:spPr>
          <a:xfrm rot="16200000" flipH="1">
            <a:off x="6417574" y="3034993"/>
            <a:ext cx="2137405" cy="1487356"/>
          </a:xfrm>
          <a:prstGeom prst="bentConnector2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3CB31EB-39FE-88A1-DAEB-4E546356E061}"/>
              </a:ext>
            </a:extLst>
          </p:cNvPr>
          <p:cNvCxnSpPr>
            <a:cxnSpLocks/>
          </p:cNvCxnSpPr>
          <p:nvPr/>
        </p:nvCxnSpPr>
        <p:spPr>
          <a:xfrm>
            <a:off x="1108364" y="1093465"/>
            <a:ext cx="9975273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62A69BC-2956-B09F-421B-F065E660065E}"/>
              </a:ext>
            </a:extLst>
          </p:cNvPr>
          <p:cNvSpPr/>
          <p:nvPr/>
        </p:nvSpPr>
        <p:spPr>
          <a:xfrm>
            <a:off x="2087418" y="262040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문제 정의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00AA9C0-D6E1-69A2-6464-1534BE4052AC}"/>
              </a:ext>
            </a:extLst>
          </p:cNvPr>
          <p:cNvSpPr/>
          <p:nvPr/>
        </p:nvSpPr>
        <p:spPr>
          <a:xfrm>
            <a:off x="4129010" y="262041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제안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DE9EF879-A64C-35E6-898C-A315901C6570}"/>
              </a:ext>
            </a:extLst>
          </p:cNvPr>
          <p:cNvSpPr/>
          <p:nvPr/>
        </p:nvSpPr>
        <p:spPr>
          <a:xfrm>
            <a:off x="6170602" y="262040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outerShdw blurRad="254000" dist="127000" dir="13500000" algn="b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구현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4EB3D3F-592D-90D6-DF32-0DBC8E1F442E}"/>
              </a:ext>
            </a:extLst>
          </p:cNvPr>
          <p:cNvSpPr/>
          <p:nvPr/>
        </p:nvSpPr>
        <p:spPr>
          <a:xfrm>
            <a:off x="8212195" y="262040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결론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09EB636-DC4F-659B-4E67-1B9635006609}"/>
              </a:ext>
            </a:extLst>
          </p:cNvPr>
          <p:cNvSpPr/>
          <p:nvPr/>
        </p:nvSpPr>
        <p:spPr>
          <a:xfrm>
            <a:off x="6170600" y="262038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outerShdw blurRad="254000" dist="1270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구현</a:t>
            </a: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10DDFE74-7C4F-571B-54A4-19679400676E}"/>
              </a:ext>
            </a:extLst>
          </p:cNvPr>
          <p:cNvGrpSpPr/>
          <p:nvPr/>
        </p:nvGrpSpPr>
        <p:grpSpPr>
          <a:xfrm>
            <a:off x="202249" y="1543719"/>
            <a:ext cx="11857927" cy="3760866"/>
            <a:chOff x="903583" y="1668010"/>
            <a:chExt cx="12005099" cy="3760866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203181DD-2683-0F34-BF0F-E3E8083B4918}"/>
                </a:ext>
              </a:extLst>
            </p:cNvPr>
            <p:cNvSpPr/>
            <p:nvPr/>
          </p:nvSpPr>
          <p:spPr>
            <a:xfrm>
              <a:off x="4471582" y="3181920"/>
              <a:ext cx="1572127" cy="721894"/>
            </a:xfrm>
            <a:prstGeom prst="roundRect">
              <a:avLst/>
            </a:prstGeom>
            <a:solidFill>
              <a:srgbClr val="262626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물 온도는</a:t>
              </a:r>
              <a:endParaRPr lang="en-US" altLang="ko-KR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ko-KR" altLang="en-US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적절 한가</a:t>
              </a:r>
              <a:r>
                <a:rPr lang="en-US" altLang="ko-KR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?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58B2E696-546B-3736-C8D9-8394C6352191}"/>
                </a:ext>
              </a:extLst>
            </p:cNvPr>
            <p:cNvSpPr/>
            <p:nvPr/>
          </p:nvSpPr>
          <p:spPr>
            <a:xfrm>
              <a:off x="6559774" y="1668016"/>
              <a:ext cx="1930664" cy="1166244"/>
            </a:xfrm>
            <a:prstGeom prst="roundRect">
              <a:avLst/>
            </a:prstGeom>
            <a:solidFill>
              <a:srgbClr val="262626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차가움</a:t>
              </a:r>
              <a:r>
                <a:rPr lang="en-US" altLang="ko-KR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,</a:t>
              </a:r>
              <a:r>
                <a:rPr lang="ko-KR" altLang="en-US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</a:t>
              </a:r>
              <a:r>
                <a:rPr lang="ko-KR" altLang="en-US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파란</a:t>
              </a:r>
              <a:r>
                <a:rPr lang="ko-KR" altLang="en-US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불</a:t>
              </a:r>
              <a:endParaRPr lang="en-US" altLang="ko-KR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ko-KR" altLang="en-US" dirty="0" err="1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서보</a:t>
              </a:r>
              <a:r>
                <a:rPr lang="ko-KR" altLang="en-US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모터</a:t>
              </a:r>
              <a:endParaRPr lang="en-US" altLang="ko-KR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ko-KR" altLang="en-US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시계 방향 회전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107916B1-1A0A-2E3A-4AAB-CCD3C475787A}"/>
                </a:ext>
              </a:extLst>
            </p:cNvPr>
            <p:cNvSpPr/>
            <p:nvPr/>
          </p:nvSpPr>
          <p:spPr>
            <a:xfrm>
              <a:off x="6559774" y="2965324"/>
              <a:ext cx="1930664" cy="1166244"/>
            </a:xfrm>
            <a:prstGeom prst="roundRect">
              <a:avLst/>
            </a:prstGeom>
            <a:solidFill>
              <a:srgbClr val="262626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적절함</a:t>
              </a:r>
              <a:r>
                <a:rPr lang="en-US" altLang="ko-KR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,</a:t>
              </a:r>
              <a:r>
                <a:rPr lang="ko-KR" altLang="en-US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</a:t>
              </a:r>
              <a:r>
                <a:rPr lang="ko-KR" altLang="en-US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초록</a:t>
              </a:r>
              <a:r>
                <a:rPr lang="ko-KR" altLang="en-US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불</a:t>
              </a:r>
              <a:endParaRPr lang="en-US" altLang="ko-KR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ko-KR" altLang="en-US" dirty="0" err="1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서보</a:t>
              </a:r>
              <a:r>
                <a:rPr lang="ko-KR" altLang="en-US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모터</a:t>
              </a:r>
              <a:endParaRPr lang="en-US" altLang="ko-KR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ko-KR" altLang="en-US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회전 없음 </a:t>
              </a: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13329BA2-E4EB-E3AE-DE48-7AD7583F0FD6}"/>
                </a:ext>
              </a:extLst>
            </p:cNvPr>
            <p:cNvSpPr/>
            <p:nvPr/>
          </p:nvSpPr>
          <p:spPr>
            <a:xfrm>
              <a:off x="6559774" y="4262632"/>
              <a:ext cx="1930664" cy="1166244"/>
            </a:xfrm>
            <a:prstGeom prst="roundRect">
              <a:avLst/>
            </a:prstGeom>
            <a:solidFill>
              <a:srgbClr val="262626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뜨거움</a:t>
              </a:r>
              <a:r>
                <a:rPr lang="en-US" altLang="ko-KR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,</a:t>
              </a:r>
              <a:r>
                <a:rPr lang="ko-KR" altLang="en-US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</a:t>
              </a:r>
              <a:r>
                <a:rPr lang="ko-KR" altLang="en-US" dirty="0">
                  <a:solidFill>
                    <a:schemeClr val="accent2">
                      <a:lumMod val="40000"/>
                      <a:lumOff val="60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빨간</a:t>
              </a:r>
              <a:r>
                <a:rPr lang="ko-KR" altLang="en-US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불</a:t>
              </a:r>
              <a:endParaRPr lang="en-US" altLang="ko-KR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ko-KR" altLang="en-US" dirty="0" err="1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서보</a:t>
              </a:r>
              <a:r>
                <a:rPr lang="ko-KR" altLang="en-US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모터</a:t>
              </a:r>
              <a:endParaRPr lang="en-US" altLang="ko-KR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ko-KR" altLang="en-US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반시계 방향</a:t>
              </a:r>
              <a:r>
                <a:rPr lang="en-US" altLang="ko-KR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</a:t>
              </a:r>
              <a:r>
                <a:rPr lang="ko-KR" altLang="en-US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회전</a:t>
              </a:r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DA37A0CE-07CC-BC4A-5346-449E3793D101}"/>
                </a:ext>
              </a:extLst>
            </p:cNvPr>
            <p:cNvSpPr/>
            <p:nvPr/>
          </p:nvSpPr>
          <p:spPr>
            <a:xfrm>
              <a:off x="9117971" y="1668011"/>
              <a:ext cx="1572127" cy="721894"/>
            </a:xfrm>
            <a:prstGeom prst="roundRect">
              <a:avLst/>
            </a:prstGeom>
            <a:solidFill>
              <a:srgbClr val="262626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물이 틀어져</a:t>
              </a:r>
              <a:endParaRPr lang="en-US" altLang="ko-KR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ko-KR" altLang="en-US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있는가</a:t>
              </a:r>
              <a:r>
                <a:rPr lang="en-US" altLang="ko-KR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?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2" name="사각형: 둥근 모서리 1">
              <a:extLst>
                <a:ext uri="{FF2B5EF4-FFF2-40B4-BE49-F238E27FC236}">
                  <a16:creationId xmlns:a16="http://schemas.microsoft.com/office/drawing/2014/main" id="{1F05C6F6-6C1F-6FC2-48F0-16EC03CD9F53}"/>
                </a:ext>
              </a:extLst>
            </p:cNvPr>
            <p:cNvSpPr/>
            <p:nvPr/>
          </p:nvSpPr>
          <p:spPr>
            <a:xfrm>
              <a:off x="2317747" y="1670985"/>
              <a:ext cx="1572127" cy="721894"/>
            </a:xfrm>
            <a:prstGeom prst="roundRect">
              <a:avLst/>
            </a:prstGeom>
            <a:solidFill>
              <a:srgbClr val="262626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사용자 입력</a:t>
              </a:r>
              <a:endParaRPr lang="en-US" altLang="ko-KR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en-US" altLang="ko-KR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(</a:t>
              </a:r>
              <a:r>
                <a:rPr lang="ko-KR" altLang="en-US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설정</a:t>
              </a:r>
              <a:r>
                <a:rPr lang="en-US" altLang="ko-KR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)</a:t>
              </a:r>
              <a:endPara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sp>
          <p:nvSpPr>
            <p:cNvPr id="21" name="순서도: 연결자 20">
              <a:extLst>
                <a:ext uri="{FF2B5EF4-FFF2-40B4-BE49-F238E27FC236}">
                  <a16:creationId xmlns:a16="http://schemas.microsoft.com/office/drawing/2014/main" id="{CD455557-B496-C979-84C3-5FDA9A22A40B}"/>
                </a:ext>
              </a:extLst>
            </p:cNvPr>
            <p:cNvSpPr/>
            <p:nvPr/>
          </p:nvSpPr>
          <p:spPr>
            <a:xfrm>
              <a:off x="903583" y="1668015"/>
              <a:ext cx="916970" cy="721891"/>
            </a:xfrm>
            <a:prstGeom prst="flowChartConnector">
              <a:avLst/>
            </a:prstGeom>
            <a:solidFill>
              <a:srgbClr val="262626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bg1">
                      <a:lumMod val="7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시작</a:t>
              </a:r>
            </a:p>
          </p:txBody>
        </p:sp>
        <p:sp>
          <p:nvSpPr>
            <p:cNvPr id="22" name="순서도: 연결자 21">
              <a:extLst>
                <a:ext uri="{FF2B5EF4-FFF2-40B4-BE49-F238E27FC236}">
                  <a16:creationId xmlns:a16="http://schemas.microsoft.com/office/drawing/2014/main" id="{CCF2CD59-2C02-23BA-9BF8-D6A4E8E9E364}"/>
                </a:ext>
              </a:extLst>
            </p:cNvPr>
            <p:cNvSpPr/>
            <p:nvPr/>
          </p:nvSpPr>
          <p:spPr>
            <a:xfrm>
              <a:off x="11991712" y="1668013"/>
              <a:ext cx="916970" cy="721891"/>
            </a:xfrm>
            <a:prstGeom prst="flowChartConnector">
              <a:avLst/>
            </a:prstGeom>
            <a:solidFill>
              <a:srgbClr val="262626"/>
            </a:soli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bg1">
                      <a:lumMod val="7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종료</a:t>
              </a:r>
            </a:p>
          </p:txBody>
        </p:sp>
        <p:cxnSp>
          <p:nvCxnSpPr>
            <p:cNvPr id="24" name="연결선: 꺾임 23">
              <a:extLst>
                <a:ext uri="{FF2B5EF4-FFF2-40B4-BE49-F238E27FC236}">
                  <a16:creationId xmlns:a16="http://schemas.microsoft.com/office/drawing/2014/main" id="{1884E36A-4E31-E2A2-AB42-03282F69386B}"/>
                </a:ext>
              </a:extLst>
            </p:cNvPr>
            <p:cNvCxnSpPr>
              <a:cxnSpLocks/>
              <a:stCxn id="20" idx="0"/>
              <a:endCxn id="6" idx="0"/>
            </p:cNvCxnSpPr>
            <p:nvPr/>
          </p:nvCxnSpPr>
          <p:spPr>
            <a:xfrm rot="16200000" flipH="1" flipV="1">
              <a:off x="6823885" y="101770"/>
              <a:ext cx="1513909" cy="4646390"/>
            </a:xfrm>
            <a:prstGeom prst="bentConnector3">
              <a:avLst>
                <a:gd name="adj1" fmla="val -15100"/>
              </a:avLst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8BE8E54B-59C9-C79E-1E04-38D80C45AEFA}"/>
                </a:ext>
              </a:extLst>
            </p:cNvPr>
            <p:cNvCxnSpPr>
              <a:cxnSpLocks/>
              <a:stCxn id="21" idx="6"/>
              <a:endCxn id="2" idx="1"/>
            </p:cNvCxnSpPr>
            <p:nvPr/>
          </p:nvCxnSpPr>
          <p:spPr>
            <a:xfrm>
              <a:off x="1820553" y="2028961"/>
              <a:ext cx="497194" cy="2971"/>
            </a:xfrm>
            <a:prstGeom prst="straightConnector1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연결선: 꺾임 30">
              <a:extLst>
                <a:ext uri="{FF2B5EF4-FFF2-40B4-BE49-F238E27FC236}">
                  <a16:creationId xmlns:a16="http://schemas.microsoft.com/office/drawing/2014/main" id="{F74C3347-D27A-98BE-E2A8-47DB618D6259}"/>
                </a:ext>
              </a:extLst>
            </p:cNvPr>
            <p:cNvCxnSpPr>
              <a:cxnSpLocks/>
              <a:stCxn id="6" idx="3"/>
              <a:endCxn id="8" idx="1"/>
            </p:cNvCxnSpPr>
            <p:nvPr/>
          </p:nvCxnSpPr>
          <p:spPr>
            <a:xfrm flipV="1">
              <a:off x="6043708" y="2251138"/>
              <a:ext cx="516066" cy="1291729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연결선: 꺾임 32">
              <a:extLst>
                <a:ext uri="{FF2B5EF4-FFF2-40B4-BE49-F238E27FC236}">
                  <a16:creationId xmlns:a16="http://schemas.microsoft.com/office/drawing/2014/main" id="{6D0FC28A-B0F2-3E41-A940-5837D9370C4F}"/>
                </a:ext>
              </a:extLst>
            </p:cNvPr>
            <p:cNvCxnSpPr>
              <a:cxnSpLocks/>
              <a:stCxn id="6" idx="3"/>
              <a:endCxn id="9" idx="1"/>
            </p:cNvCxnSpPr>
            <p:nvPr/>
          </p:nvCxnSpPr>
          <p:spPr>
            <a:xfrm>
              <a:off x="6043708" y="3542867"/>
              <a:ext cx="516066" cy="5579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연결선: 꺾임 34">
              <a:extLst>
                <a:ext uri="{FF2B5EF4-FFF2-40B4-BE49-F238E27FC236}">
                  <a16:creationId xmlns:a16="http://schemas.microsoft.com/office/drawing/2014/main" id="{B72D9E1A-B2AA-4A68-63D5-5CB434604920}"/>
                </a:ext>
              </a:extLst>
            </p:cNvPr>
            <p:cNvCxnSpPr>
              <a:cxnSpLocks/>
              <a:stCxn id="6" idx="3"/>
              <a:endCxn id="11" idx="1"/>
            </p:cNvCxnSpPr>
            <p:nvPr/>
          </p:nvCxnSpPr>
          <p:spPr>
            <a:xfrm>
              <a:off x="6043708" y="3542867"/>
              <a:ext cx="516066" cy="1302887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연결선: 꺾임 36">
              <a:extLst>
                <a:ext uri="{FF2B5EF4-FFF2-40B4-BE49-F238E27FC236}">
                  <a16:creationId xmlns:a16="http://schemas.microsoft.com/office/drawing/2014/main" id="{5BDC3B04-3076-A1E5-36C9-7C8A6B0D6B84}"/>
                </a:ext>
              </a:extLst>
            </p:cNvPr>
            <p:cNvCxnSpPr>
              <a:cxnSpLocks/>
              <a:stCxn id="8" idx="3"/>
              <a:endCxn id="20" idx="1"/>
            </p:cNvCxnSpPr>
            <p:nvPr/>
          </p:nvCxnSpPr>
          <p:spPr>
            <a:xfrm flipV="1">
              <a:off x="8490438" y="2028958"/>
              <a:ext cx="627533" cy="222180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연결선: 꺾임 38">
              <a:extLst>
                <a:ext uri="{FF2B5EF4-FFF2-40B4-BE49-F238E27FC236}">
                  <a16:creationId xmlns:a16="http://schemas.microsoft.com/office/drawing/2014/main" id="{F5E44DA7-9956-9990-42C5-0EA3B955648B}"/>
                </a:ext>
              </a:extLst>
            </p:cNvPr>
            <p:cNvCxnSpPr>
              <a:cxnSpLocks/>
              <a:stCxn id="9" idx="3"/>
              <a:endCxn id="20" idx="1"/>
            </p:cNvCxnSpPr>
            <p:nvPr/>
          </p:nvCxnSpPr>
          <p:spPr>
            <a:xfrm flipV="1">
              <a:off x="8490438" y="2028958"/>
              <a:ext cx="627533" cy="1519488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연결선: 꺾임 40">
              <a:extLst>
                <a:ext uri="{FF2B5EF4-FFF2-40B4-BE49-F238E27FC236}">
                  <a16:creationId xmlns:a16="http://schemas.microsoft.com/office/drawing/2014/main" id="{E4406C5A-BB74-FC59-6238-F73245B43E62}"/>
                </a:ext>
              </a:extLst>
            </p:cNvPr>
            <p:cNvCxnSpPr>
              <a:cxnSpLocks/>
              <a:stCxn id="11" idx="3"/>
              <a:endCxn id="20" idx="1"/>
            </p:cNvCxnSpPr>
            <p:nvPr/>
          </p:nvCxnSpPr>
          <p:spPr>
            <a:xfrm flipV="1">
              <a:off x="8490438" y="2028958"/>
              <a:ext cx="627533" cy="2816796"/>
            </a:xfrm>
            <a:prstGeom prst="bentConnector3">
              <a:avLst>
                <a:gd name="adj1" fmla="val 50000"/>
              </a:avLst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화살표 연결선 42">
              <a:extLst>
                <a:ext uri="{FF2B5EF4-FFF2-40B4-BE49-F238E27FC236}">
                  <a16:creationId xmlns:a16="http://schemas.microsoft.com/office/drawing/2014/main" id="{1EA550AE-5765-1999-1153-8B0637C1BFBB}"/>
                </a:ext>
              </a:extLst>
            </p:cNvPr>
            <p:cNvCxnSpPr>
              <a:cxnSpLocks/>
              <a:stCxn id="20" idx="3"/>
              <a:endCxn id="22" idx="2"/>
            </p:cNvCxnSpPr>
            <p:nvPr/>
          </p:nvCxnSpPr>
          <p:spPr>
            <a:xfrm>
              <a:off x="10690098" y="2028958"/>
              <a:ext cx="1301614" cy="1"/>
            </a:xfrm>
            <a:prstGeom prst="straightConnector1">
              <a:avLst/>
            </a:prstGeom>
            <a:ln w="3810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2" name="임베디드1.5배속">
            <a:hlinkClick r:id="" action="ppaction://media"/>
            <a:extLst>
              <a:ext uri="{FF2B5EF4-FFF2-40B4-BE49-F238E27FC236}">
                <a16:creationId xmlns:a16="http://schemas.microsoft.com/office/drawing/2014/main" id="{71498522-7282-7B42-61B8-03587C9585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4950" b="34007"/>
          <a:stretch/>
        </p:blipFill>
        <p:spPr>
          <a:xfrm>
            <a:off x="8229954" y="3097077"/>
            <a:ext cx="3857625" cy="3500594"/>
          </a:xfrm>
          <a:prstGeom prst="rect">
            <a:avLst/>
          </a:prstGeom>
        </p:spPr>
      </p:pic>
      <p:pic>
        <p:nvPicPr>
          <p:cNvPr id="88" name="그림 87" descr="실내, 주방기기이(가) 표시된 사진&#10;&#10;자동 생성된 설명">
            <a:extLst>
              <a:ext uri="{FF2B5EF4-FFF2-40B4-BE49-F238E27FC236}">
                <a16:creationId xmlns:a16="http://schemas.microsoft.com/office/drawing/2014/main" id="{666CA906-9276-A5CC-5E16-C08C8A600AC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978"/>
          <a:stretch/>
        </p:blipFill>
        <p:spPr>
          <a:xfrm>
            <a:off x="3227200" y="4739774"/>
            <a:ext cx="2144397" cy="1605037"/>
          </a:xfrm>
          <a:prstGeom prst="rect">
            <a:avLst/>
          </a:prstGeom>
        </p:spPr>
      </p:pic>
      <p:sp>
        <p:nvSpPr>
          <p:cNvPr id="89" name="TextBox 88">
            <a:extLst>
              <a:ext uri="{FF2B5EF4-FFF2-40B4-BE49-F238E27FC236}">
                <a16:creationId xmlns:a16="http://schemas.microsoft.com/office/drawing/2014/main" id="{8213C1CD-5311-4D63-AC07-001AE8203348}"/>
              </a:ext>
            </a:extLst>
          </p:cNvPr>
          <p:cNvSpPr txBox="1"/>
          <p:nvPr/>
        </p:nvSpPr>
        <p:spPr>
          <a:xfrm>
            <a:off x="3227200" y="4334387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물 온도 측정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185BD4A-EA3A-624A-95E7-201333B56AEE}"/>
              </a:ext>
            </a:extLst>
          </p:cNvPr>
          <p:cNvSpPr txBox="1"/>
          <p:nvPr/>
        </p:nvSpPr>
        <p:spPr>
          <a:xfrm>
            <a:off x="9362119" y="2181106"/>
            <a:ext cx="18678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상태 표시</a:t>
            </a:r>
            <a:endParaRPr lang="en-US" altLang="ko-KR" dirty="0">
              <a:solidFill>
                <a:schemeClr val="bg1">
                  <a:lumMod val="85000"/>
                </a:schemeClr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algn="ctr"/>
            <a:r>
              <a:rPr lang="ko-KR" altLang="en-US" dirty="0" err="1">
                <a:solidFill>
                  <a:schemeClr val="bg1">
                    <a:lumMod val="8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서보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모터 회전</a:t>
            </a:r>
            <a:endParaRPr lang="en-US" altLang="ko-KR" dirty="0">
              <a:solidFill>
                <a:schemeClr val="bg1">
                  <a:lumMod val="85000"/>
                </a:schemeClr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algn="ctr"/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RGB LED 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색 표시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5AEDE92-94D5-5612-5AEF-3CF92E6CE83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983"/>
          <a:stretch/>
        </p:blipFill>
        <p:spPr>
          <a:xfrm>
            <a:off x="353440" y="4739774"/>
            <a:ext cx="2508584" cy="160503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FFF9B07-72C1-2B0B-E982-4A560CCE0A85}"/>
              </a:ext>
            </a:extLst>
          </p:cNvPr>
          <p:cNvSpPr txBox="1"/>
          <p:nvPr/>
        </p:nvSpPr>
        <p:spPr>
          <a:xfrm>
            <a:off x="353440" y="4334387"/>
            <a:ext cx="10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유속 측정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CDB06A7D-AEED-62F2-ECBA-52C99CFA76C6}"/>
              </a:ext>
            </a:extLst>
          </p:cNvPr>
          <p:cNvSpPr/>
          <p:nvPr/>
        </p:nvSpPr>
        <p:spPr>
          <a:xfrm>
            <a:off x="1590536" y="3057629"/>
            <a:ext cx="1552854" cy="721894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물이 틀어져</a:t>
            </a:r>
            <a:endParaRPr lang="en-US" altLang="ko-KR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algn="ctr"/>
            <a:r>
              <a: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있는가</a:t>
            </a:r>
            <a:r>
              <a:rPr lang="en-US" altLang="ko-KR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?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BAA40910-7D3D-DDA2-4CFF-68FBCAAE4D4F}"/>
              </a:ext>
            </a:extLst>
          </p:cNvPr>
          <p:cNvCxnSpPr>
            <a:cxnSpLocks/>
            <a:stCxn id="2" idx="2"/>
            <a:endCxn id="16" idx="0"/>
          </p:cNvCxnSpPr>
          <p:nvPr/>
        </p:nvCxnSpPr>
        <p:spPr>
          <a:xfrm flipH="1">
            <a:off x="2366963" y="2268588"/>
            <a:ext cx="8541" cy="789041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C4E685A3-092E-FB09-423C-3815DF5FA589}"/>
              </a:ext>
            </a:extLst>
          </p:cNvPr>
          <p:cNvCxnSpPr>
            <a:cxnSpLocks/>
            <a:stCxn id="16" idx="3"/>
            <a:endCxn id="6" idx="1"/>
          </p:cNvCxnSpPr>
          <p:nvPr/>
        </p:nvCxnSpPr>
        <p:spPr>
          <a:xfrm>
            <a:off x="3143390" y="3418576"/>
            <a:ext cx="583117" cy="0"/>
          </a:xfrm>
          <a:prstGeom prst="straightConnector1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568945C7-E2D6-B693-3A78-FB59122D0C70}"/>
              </a:ext>
            </a:extLst>
          </p:cNvPr>
          <p:cNvCxnSpPr>
            <a:cxnSpLocks/>
            <a:stCxn id="16" idx="1"/>
            <a:endCxn id="21" idx="4"/>
          </p:cNvCxnSpPr>
          <p:nvPr/>
        </p:nvCxnSpPr>
        <p:spPr>
          <a:xfrm rot="10800000">
            <a:off x="655114" y="2265616"/>
            <a:ext cx="935422" cy="1152961"/>
          </a:xfrm>
          <a:prstGeom prst="bentConnector2">
            <a:avLst/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90C584D5-4935-33FB-BD88-8A15563968DF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2366963" y="3779523"/>
            <a:ext cx="0" cy="960251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6971AD11-68FD-EEFF-39F5-BE21C3266D80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4502934" y="3779523"/>
            <a:ext cx="0" cy="960251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그림 37" descr="전자기기이(가) 표시된 사진&#10;&#10;자동 생성된 설명">
            <a:extLst>
              <a:ext uri="{FF2B5EF4-FFF2-40B4-BE49-F238E27FC236}">
                <a16:creationId xmlns:a16="http://schemas.microsoft.com/office/drawing/2014/main" id="{1633D6CB-E172-97E6-9165-2F4F1B2F437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79"/>
          <a:stretch/>
        </p:blipFill>
        <p:spPr>
          <a:xfrm>
            <a:off x="3401649" y="1514751"/>
            <a:ext cx="1053418" cy="789040"/>
          </a:xfrm>
          <a:prstGeom prst="rect">
            <a:avLst/>
          </a:prstGeom>
        </p:spPr>
      </p:pic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A21D61EA-FD61-546A-B0A1-A51E1385E16F}"/>
              </a:ext>
            </a:extLst>
          </p:cNvPr>
          <p:cNvCxnSpPr>
            <a:cxnSpLocks/>
            <a:stCxn id="2" idx="3"/>
            <a:endCxn id="38" idx="1"/>
          </p:cNvCxnSpPr>
          <p:nvPr/>
        </p:nvCxnSpPr>
        <p:spPr>
          <a:xfrm>
            <a:off x="3151931" y="1907641"/>
            <a:ext cx="249718" cy="1630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BB4F725F-246D-48AE-0ACB-C709BBDF945E}"/>
              </a:ext>
            </a:extLst>
          </p:cNvPr>
          <p:cNvSpPr txBox="1"/>
          <p:nvPr/>
        </p:nvSpPr>
        <p:spPr>
          <a:xfrm>
            <a:off x="3401649" y="1228610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입력</a:t>
            </a:r>
          </a:p>
        </p:txBody>
      </p:sp>
    </p:spTree>
    <p:extLst>
      <p:ext uri="{BB962C8B-B14F-4D97-AF65-F5344CB8AC3E}">
        <p14:creationId xmlns:p14="http://schemas.microsoft.com/office/powerpoint/2010/main" val="3910139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34" fill="hold"/>
                                        <p:tgtEl>
                                          <p:spTgt spid="8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2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8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CED3D958-F608-883C-E211-3AAF921DDB67}"/>
              </a:ext>
            </a:extLst>
          </p:cNvPr>
          <p:cNvSpPr/>
          <p:nvPr/>
        </p:nvSpPr>
        <p:spPr>
          <a:xfrm>
            <a:off x="1108364" y="3936235"/>
            <a:ext cx="9975272" cy="2353729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E8C505DF-3FB1-53E5-5B01-AAF3E6E9DE2A}"/>
              </a:ext>
            </a:extLst>
          </p:cNvPr>
          <p:cNvSpPr/>
          <p:nvPr/>
        </p:nvSpPr>
        <p:spPr>
          <a:xfrm>
            <a:off x="1108364" y="1691021"/>
            <a:ext cx="9975272" cy="211951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3CB31EB-39FE-88A1-DAEB-4E546356E061}"/>
              </a:ext>
            </a:extLst>
          </p:cNvPr>
          <p:cNvCxnSpPr>
            <a:cxnSpLocks/>
          </p:cNvCxnSpPr>
          <p:nvPr/>
        </p:nvCxnSpPr>
        <p:spPr>
          <a:xfrm>
            <a:off x="1108364" y="1093465"/>
            <a:ext cx="9975273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62A69BC-2956-B09F-421B-F065E660065E}"/>
              </a:ext>
            </a:extLst>
          </p:cNvPr>
          <p:cNvSpPr/>
          <p:nvPr/>
        </p:nvSpPr>
        <p:spPr>
          <a:xfrm>
            <a:off x="2087418" y="262040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문제 정의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00AA9C0-D6E1-69A2-6464-1534BE4052AC}"/>
              </a:ext>
            </a:extLst>
          </p:cNvPr>
          <p:cNvSpPr/>
          <p:nvPr/>
        </p:nvSpPr>
        <p:spPr>
          <a:xfrm>
            <a:off x="4129010" y="262041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제안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DE9EF879-A64C-35E6-898C-A315901C6570}"/>
              </a:ext>
            </a:extLst>
          </p:cNvPr>
          <p:cNvSpPr/>
          <p:nvPr/>
        </p:nvSpPr>
        <p:spPr>
          <a:xfrm>
            <a:off x="6170602" y="262040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outerShdw blurRad="254000" dist="127000" dir="13500000" algn="b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구현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4EB3D3F-592D-90D6-DF32-0DBC8E1F442E}"/>
              </a:ext>
            </a:extLst>
          </p:cNvPr>
          <p:cNvSpPr/>
          <p:nvPr/>
        </p:nvSpPr>
        <p:spPr>
          <a:xfrm>
            <a:off x="8212195" y="262040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결론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09EB636-DC4F-659B-4E67-1B9635006609}"/>
              </a:ext>
            </a:extLst>
          </p:cNvPr>
          <p:cNvSpPr/>
          <p:nvPr/>
        </p:nvSpPr>
        <p:spPr>
          <a:xfrm>
            <a:off x="6170600" y="262038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outerShdw blurRad="254000" dist="1270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구현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2AA821-BAAD-4B95-F4A9-2C503AA45C23}"/>
              </a:ext>
            </a:extLst>
          </p:cNvPr>
          <p:cNvSpPr txBox="1"/>
          <p:nvPr/>
        </p:nvSpPr>
        <p:spPr>
          <a:xfrm>
            <a:off x="4393451" y="1214090"/>
            <a:ext cx="34050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구현 과정에서 생긴 문제점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77F39C-E0BD-21BE-2C96-82665E68EA11}"/>
              </a:ext>
            </a:extLst>
          </p:cNvPr>
          <p:cNvSpPr txBox="1"/>
          <p:nvPr/>
        </p:nvSpPr>
        <p:spPr>
          <a:xfrm>
            <a:off x="3705725" y="2561775"/>
            <a:ext cx="57631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수동 밸브 대신 원격제어로 유체의 흐름을 조절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C9E9CBF8-47CD-CBFB-3FD4-7BAAEDE7CC58}"/>
              </a:ext>
            </a:extLst>
          </p:cNvPr>
          <p:cNvGrpSpPr/>
          <p:nvPr/>
        </p:nvGrpSpPr>
        <p:grpSpPr>
          <a:xfrm>
            <a:off x="1485143" y="1838803"/>
            <a:ext cx="1645002" cy="1731387"/>
            <a:chOff x="1226527" y="1838803"/>
            <a:chExt cx="1645002" cy="1731387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933A7397-B294-B140-BC27-E4EEBAE693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7077" y="2079596"/>
              <a:ext cx="1563902" cy="1490594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BBF284A-1B8A-7821-3F52-03E8FE700447}"/>
                </a:ext>
              </a:extLst>
            </p:cNvPr>
            <p:cNvSpPr txBox="1"/>
            <p:nvPr/>
          </p:nvSpPr>
          <p:spPr>
            <a:xfrm>
              <a:off x="1226527" y="1838803"/>
              <a:ext cx="16450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솔레노이드 밸브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4623301-B2F0-31FC-AA9E-9DD74AD66D15}"/>
              </a:ext>
            </a:extLst>
          </p:cNvPr>
          <p:cNvGrpSpPr/>
          <p:nvPr/>
        </p:nvGrpSpPr>
        <p:grpSpPr>
          <a:xfrm>
            <a:off x="1450244" y="4044055"/>
            <a:ext cx="1714800" cy="2072180"/>
            <a:chOff x="1191628" y="3958330"/>
            <a:chExt cx="1714800" cy="2072180"/>
          </a:xfrm>
        </p:grpSpPr>
        <p:pic>
          <p:nvPicPr>
            <p:cNvPr id="8" name="그림 7" descr="사람, 철물, 손이(가) 표시된 사진&#10;&#10;자동 생성된 설명">
              <a:extLst>
                <a:ext uri="{FF2B5EF4-FFF2-40B4-BE49-F238E27FC236}">
                  <a16:creationId xmlns:a16="http://schemas.microsoft.com/office/drawing/2014/main" id="{270A886B-98B0-8290-72D4-00ADAA37F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1628" y="4315710"/>
              <a:ext cx="1714800" cy="17148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9CA1164-93BD-13B8-C4CE-D62D6D745946}"/>
                </a:ext>
              </a:extLst>
            </p:cNvPr>
            <p:cNvSpPr txBox="1"/>
            <p:nvPr/>
          </p:nvSpPr>
          <p:spPr>
            <a:xfrm>
              <a:off x="1430910" y="3958330"/>
              <a:ext cx="1236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스마트 수전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1E340AFD-CDD9-97CD-A9F2-615E28E9B97C}"/>
              </a:ext>
            </a:extLst>
          </p:cNvPr>
          <p:cNvSpPr txBox="1"/>
          <p:nvPr/>
        </p:nvSpPr>
        <p:spPr>
          <a:xfrm>
            <a:off x="3705725" y="4711445"/>
            <a:ext cx="50577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0" i="0" dirty="0">
                <a:solidFill>
                  <a:schemeClr val="bg1">
                    <a:lumMod val="95000"/>
                  </a:schemeClr>
                </a:solidFill>
                <a:effectLst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디지털 방식으로 물 온도를 설정하는 방식</a:t>
            </a:r>
            <a:endParaRPr lang="ko-KR" altLang="en-US" sz="2400" dirty="0">
              <a:solidFill>
                <a:schemeClr val="bg1">
                  <a:lumMod val="95000"/>
                </a:schemeClr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EDF2B808-92D2-DFEF-7C6F-41DF5E1A9FEF}"/>
              </a:ext>
            </a:extLst>
          </p:cNvPr>
          <p:cNvCxnSpPr/>
          <p:nvPr/>
        </p:nvCxnSpPr>
        <p:spPr>
          <a:xfrm>
            <a:off x="3315855" y="1691021"/>
            <a:ext cx="0" cy="211951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AAC75DAC-8B3B-6675-F82D-1EC5ED6F8B46}"/>
              </a:ext>
            </a:extLst>
          </p:cNvPr>
          <p:cNvCxnSpPr>
            <a:cxnSpLocks/>
          </p:cNvCxnSpPr>
          <p:nvPr/>
        </p:nvCxnSpPr>
        <p:spPr>
          <a:xfrm>
            <a:off x="3315855" y="3936235"/>
            <a:ext cx="0" cy="235372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7852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CED3D958-F608-883C-E211-3AAF921DDB67}"/>
              </a:ext>
            </a:extLst>
          </p:cNvPr>
          <p:cNvSpPr/>
          <p:nvPr/>
        </p:nvSpPr>
        <p:spPr>
          <a:xfrm>
            <a:off x="1108364" y="3936235"/>
            <a:ext cx="9975272" cy="2353729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E8C505DF-3FB1-53E5-5B01-AAF3E6E9DE2A}"/>
              </a:ext>
            </a:extLst>
          </p:cNvPr>
          <p:cNvSpPr/>
          <p:nvPr/>
        </p:nvSpPr>
        <p:spPr>
          <a:xfrm>
            <a:off x="1108364" y="1691021"/>
            <a:ext cx="9975272" cy="211951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3CB31EB-39FE-88A1-DAEB-4E546356E061}"/>
              </a:ext>
            </a:extLst>
          </p:cNvPr>
          <p:cNvCxnSpPr>
            <a:cxnSpLocks/>
          </p:cNvCxnSpPr>
          <p:nvPr/>
        </p:nvCxnSpPr>
        <p:spPr>
          <a:xfrm>
            <a:off x="1108364" y="1093465"/>
            <a:ext cx="9975273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62A69BC-2956-B09F-421B-F065E660065E}"/>
              </a:ext>
            </a:extLst>
          </p:cNvPr>
          <p:cNvSpPr/>
          <p:nvPr/>
        </p:nvSpPr>
        <p:spPr>
          <a:xfrm>
            <a:off x="2087418" y="262040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문제 정의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00AA9C0-D6E1-69A2-6464-1534BE4052AC}"/>
              </a:ext>
            </a:extLst>
          </p:cNvPr>
          <p:cNvSpPr/>
          <p:nvPr/>
        </p:nvSpPr>
        <p:spPr>
          <a:xfrm>
            <a:off x="4129010" y="262041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제안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DE9EF879-A64C-35E6-898C-A315901C6570}"/>
              </a:ext>
            </a:extLst>
          </p:cNvPr>
          <p:cNvSpPr/>
          <p:nvPr/>
        </p:nvSpPr>
        <p:spPr>
          <a:xfrm>
            <a:off x="6170602" y="262040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outerShdw blurRad="254000" dist="127000" dir="13500000" algn="b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구현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4EB3D3F-592D-90D6-DF32-0DBC8E1F442E}"/>
              </a:ext>
            </a:extLst>
          </p:cNvPr>
          <p:cNvSpPr/>
          <p:nvPr/>
        </p:nvSpPr>
        <p:spPr>
          <a:xfrm>
            <a:off x="8212195" y="262040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결론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09EB636-DC4F-659B-4E67-1B9635006609}"/>
              </a:ext>
            </a:extLst>
          </p:cNvPr>
          <p:cNvSpPr/>
          <p:nvPr/>
        </p:nvSpPr>
        <p:spPr>
          <a:xfrm>
            <a:off x="6170600" y="262038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outerShdw blurRad="254000" dist="127000" dir="270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구현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2AA821-BAAD-4B95-F4A9-2C503AA45C23}"/>
              </a:ext>
            </a:extLst>
          </p:cNvPr>
          <p:cNvSpPr txBox="1"/>
          <p:nvPr/>
        </p:nvSpPr>
        <p:spPr>
          <a:xfrm>
            <a:off x="3300203" y="1214090"/>
            <a:ext cx="55915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구현 과정에서 생긴 문제점에 대한 사고 확장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77F39C-E0BD-21BE-2C96-82665E68EA11}"/>
              </a:ext>
            </a:extLst>
          </p:cNvPr>
          <p:cNvSpPr txBox="1"/>
          <p:nvPr/>
        </p:nvSpPr>
        <p:spPr>
          <a:xfrm>
            <a:off x="3705725" y="2519944"/>
            <a:ext cx="18357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감전의 위험성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C9E9CBF8-47CD-CBFB-3FD4-7BAAEDE7CC58}"/>
              </a:ext>
            </a:extLst>
          </p:cNvPr>
          <p:cNvGrpSpPr/>
          <p:nvPr/>
        </p:nvGrpSpPr>
        <p:grpSpPr>
          <a:xfrm>
            <a:off x="1485143" y="1838803"/>
            <a:ext cx="1645002" cy="1731387"/>
            <a:chOff x="1226527" y="1838803"/>
            <a:chExt cx="1645002" cy="1731387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933A7397-B294-B140-BC27-E4EEBAE693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7077" y="2079596"/>
              <a:ext cx="1563902" cy="1490594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BBF284A-1B8A-7821-3F52-03E8FE700447}"/>
                </a:ext>
              </a:extLst>
            </p:cNvPr>
            <p:cNvSpPr txBox="1"/>
            <p:nvPr/>
          </p:nvSpPr>
          <p:spPr>
            <a:xfrm>
              <a:off x="1226527" y="1838803"/>
              <a:ext cx="16450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솔레노이드 밸브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4623301-B2F0-31FC-AA9E-9DD74AD66D15}"/>
              </a:ext>
            </a:extLst>
          </p:cNvPr>
          <p:cNvGrpSpPr/>
          <p:nvPr/>
        </p:nvGrpSpPr>
        <p:grpSpPr>
          <a:xfrm>
            <a:off x="1450244" y="4044055"/>
            <a:ext cx="1714800" cy="2072180"/>
            <a:chOff x="1191628" y="3958330"/>
            <a:chExt cx="1714800" cy="2072180"/>
          </a:xfrm>
        </p:grpSpPr>
        <p:pic>
          <p:nvPicPr>
            <p:cNvPr id="8" name="그림 7" descr="사람, 철물, 손이(가) 표시된 사진&#10;&#10;자동 생성된 설명">
              <a:extLst>
                <a:ext uri="{FF2B5EF4-FFF2-40B4-BE49-F238E27FC236}">
                  <a16:creationId xmlns:a16="http://schemas.microsoft.com/office/drawing/2014/main" id="{270A886B-98B0-8290-72D4-00ADAA37F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1628" y="4315710"/>
              <a:ext cx="1714800" cy="17148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9CA1164-93BD-13B8-C4CE-D62D6D745946}"/>
                </a:ext>
              </a:extLst>
            </p:cNvPr>
            <p:cNvSpPr txBox="1"/>
            <p:nvPr/>
          </p:nvSpPr>
          <p:spPr>
            <a:xfrm>
              <a:off x="1430910" y="3958330"/>
              <a:ext cx="12362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스마트 수전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1E340AFD-CDD9-97CD-A9F2-615E28E9B97C}"/>
              </a:ext>
            </a:extLst>
          </p:cNvPr>
          <p:cNvSpPr txBox="1"/>
          <p:nvPr/>
        </p:nvSpPr>
        <p:spPr>
          <a:xfrm>
            <a:off x="3705725" y="4882266"/>
            <a:ext cx="22701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0" i="0" dirty="0">
                <a:solidFill>
                  <a:schemeClr val="bg1">
                    <a:lumMod val="95000"/>
                  </a:schemeClr>
                </a:solidFill>
                <a:effectLst/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설치 시 높은 비용</a:t>
            </a:r>
            <a:endParaRPr lang="ko-KR" altLang="en-US" sz="2400" dirty="0">
              <a:solidFill>
                <a:schemeClr val="bg1">
                  <a:lumMod val="95000"/>
                </a:schemeClr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EDF2B808-92D2-DFEF-7C6F-41DF5E1A9FEF}"/>
              </a:ext>
            </a:extLst>
          </p:cNvPr>
          <p:cNvCxnSpPr/>
          <p:nvPr/>
        </p:nvCxnSpPr>
        <p:spPr>
          <a:xfrm>
            <a:off x="3315855" y="1691021"/>
            <a:ext cx="0" cy="211951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AAC75DAC-8B3B-6675-F82D-1EC5ED6F8B46}"/>
              </a:ext>
            </a:extLst>
          </p:cNvPr>
          <p:cNvCxnSpPr>
            <a:cxnSpLocks/>
          </p:cNvCxnSpPr>
          <p:nvPr/>
        </p:nvCxnSpPr>
        <p:spPr>
          <a:xfrm>
            <a:off x="3315855" y="3936235"/>
            <a:ext cx="0" cy="235372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그룹 5">
            <a:extLst>
              <a:ext uri="{FF2B5EF4-FFF2-40B4-BE49-F238E27FC236}">
                <a16:creationId xmlns:a16="http://schemas.microsoft.com/office/drawing/2014/main" id="{761ECE02-29DC-C5F2-D9E5-FF7F1B39811A}"/>
              </a:ext>
            </a:extLst>
          </p:cNvPr>
          <p:cNvGrpSpPr/>
          <p:nvPr/>
        </p:nvGrpSpPr>
        <p:grpSpPr>
          <a:xfrm>
            <a:off x="6491043" y="2236426"/>
            <a:ext cx="3803333" cy="1028700"/>
            <a:chOff x="6663922" y="2190750"/>
            <a:chExt cx="3457575" cy="1028700"/>
          </a:xfrm>
        </p:grpSpPr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2C7B76E0-2DA7-61A2-61DB-A1E120E71847}"/>
                </a:ext>
              </a:extLst>
            </p:cNvPr>
            <p:cNvSpPr/>
            <p:nvPr/>
          </p:nvSpPr>
          <p:spPr>
            <a:xfrm>
              <a:off x="6663922" y="2190750"/>
              <a:ext cx="3457575" cy="1028700"/>
            </a:xfrm>
            <a:prstGeom prst="roundRect">
              <a:avLst/>
            </a:prstGeom>
            <a:solidFill>
              <a:srgbClr val="262626"/>
            </a:solidFill>
            <a:ln>
              <a:noFill/>
            </a:ln>
            <a:effectLst>
              <a:outerShdw blurRad="254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DCA3347C-6982-E685-BF84-B2591B11DC4B}"/>
                </a:ext>
              </a:extLst>
            </p:cNvPr>
            <p:cNvSpPr/>
            <p:nvPr/>
          </p:nvSpPr>
          <p:spPr>
            <a:xfrm>
              <a:off x="6663922" y="2190750"/>
              <a:ext cx="3457575" cy="1028700"/>
            </a:xfrm>
            <a:prstGeom prst="roundRect">
              <a:avLst/>
            </a:prstGeom>
            <a:solidFill>
              <a:srgbClr val="262626"/>
            </a:solidFill>
            <a:ln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외부 </a:t>
              </a:r>
              <a:r>
                <a:rPr lang="ko-KR" altLang="en-US" sz="2400" dirty="0" err="1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충전식</a:t>
              </a:r>
              <a:r>
                <a:rPr lang="en-US" altLang="ko-KR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</a:t>
              </a:r>
              <a:r>
                <a:rPr lang="ko-KR" altLang="en-US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형태로</a:t>
              </a:r>
              <a:endPara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ko-KR" altLang="en-US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완전 방수</a:t>
              </a:r>
              <a:r>
                <a:rPr lang="en-US" altLang="ko-KR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?</a:t>
              </a:r>
              <a:endPara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946D3E9B-4B6D-0C40-D89D-32375F577F9F}"/>
              </a:ext>
            </a:extLst>
          </p:cNvPr>
          <p:cNvGrpSpPr/>
          <p:nvPr/>
        </p:nvGrpSpPr>
        <p:grpSpPr>
          <a:xfrm>
            <a:off x="6491042" y="4598748"/>
            <a:ext cx="3803333" cy="1028700"/>
            <a:chOff x="6663922" y="2190750"/>
            <a:chExt cx="3457575" cy="1028700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F317B549-4FEE-79BE-59CC-EE31F6C7D9F5}"/>
                </a:ext>
              </a:extLst>
            </p:cNvPr>
            <p:cNvSpPr/>
            <p:nvPr/>
          </p:nvSpPr>
          <p:spPr>
            <a:xfrm>
              <a:off x="6663922" y="2190750"/>
              <a:ext cx="3457575" cy="1028700"/>
            </a:xfrm>
            <a:prstGeom prst="roundRect">
              <a:avLst/>
            </a:prstGeom>
            <a:solidFill>
              <a:srgbClr val="262626"/>
            </a:solidFill>
            <a:ln>
              <a:noFill/>
            </a:ln>
            <a:effectLst>
              <a:outerShdw blurRad="254000" dist="127000" dir="13500000" algn="br" rotWithShape="0">
                <a:schemeClr val="bg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7B9394CC-5B53-E3B0-D602-C2CCB4879651}"/>
                </a:ext>
              </a:extLst>
            </p:cNvPr>
            <p:cNvSpPr/>
            <p:nvPr/>
          </p:nvSpPr>
          <p:spPr>
            <a:xfrm>
              <a:off x="6663922" y="2190750"/>
              <a:ext cx="3457575" cy="1028700"/>
            </a:xfrm>
            <a:prstGeom prst="roundRect">
              <a:avLst/>
            </a:prstGeom>
            <a:solidFill>
              <a:srgbClr val="262626"/>
            </a:solidFill>
            <a:ln>
              <a:noFill/>
            </a:ln>
            <a:effectLst>
              <a:outerShdw blurRad="254000" dist="1270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외부 </a:t>
              </a:r>
              <a:r>
                <a:rPr lang="ko-KR" altLang="en-US" sz="2400" dirty="0" err="1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탈부착</a:t>
              </a:r>
              <a:r>
                <a:rPr lang="en-US" altLang="ko-KR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</a:t>
              </a:r>
              <a:r>
                <a:rPr lang="ko-KR" altLang="en-US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형태로</a:t>
              </a:r>
              <a:endParaRPr lang="en-US" altLang="ko-KR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ko-KR" altLang="en-US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비용 절감</a:t>
              </a:r>
              <a:r>
                <a:rPr lang="en-US" altLang="ko-KR" sz="2400" dirty="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?</a:t>
              </a:r>
              <a:endParaRPr lang="ko-KR" altLang="en-US" sz="24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0920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3CB31EB-39FE-88A1-DAEB-4E546356E061}"/>
              </a:ext>
            </a:extLst>
          </p:cNvPr>
          <p:cNvCxnSpPr>
            <a:cxnSpLocks/>
          </p:cNvCxnSpPr>
          <p:nvPr/>
        </p:nvCxnSpPr>
        <p:spPr>
          <a:xfrm>
            <a:off x="1108364" y="1093465"/>
            <a:ext cx="9975273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62A69BC-2956-B09F-421B-F065E660065E}"/>
              </a:ext>
            </a:extLst>
          </p:cNvPr>
          <p:cNvSpPr/>
          <p:nvPr/>
        </p:nvSpPr>
        <p:spPr>
          <a:xfrm>
            <a:off x="2087418" y="262040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문제 정의</a:t>
            </a: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00AA9C0-D6E1-69A2-6464-1534BE4052AC}"/>
              </a:ext>
            </a:extLst>
          </p:cNvPr>
          <p:cNvSpPr/>
          <p:nvPr/>
        </p:nvSpPr>
        <p:spPr>
          <a:xfrm>
            <a:off x="4129010" y="262041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제안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DE9EF879-A64C-35E6-898C-A315901C6570}"/>
              </a:ext>
            </a:extLst>
          </p:cNvPr>
          <p:cNvSpPr/>
          <p:nvPr/>
        </p:nvSpPr>
        <p:spPr>
          <a:xfrm>
            <a:off x="6170602" y="262040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구현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4EB3D3F-592D-90D6-DF32-0DBC8E1F442E}"/>
              </a:ext>
            </a:extLst>
          </p:cNvPr>
          <p:cNvSpPr/>
          <p:nvPr/>
        </p:nvSpPr>
        <p:spPr>
          <a:xfrm>
            <a:off x="8212195" y="262040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outerShdw blurRad="254000" dist="127000" dir="13500000" algn="b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결론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E8CBF552-DA35-B703-0E21-158D61AB5EFA}"/>
              </a:ext>
            </a:extLst>
          </p:cNvPr>
          <p:cNvSpPr/>
          <p:nvPr/>
        </p:nvSpPr>
        <p:spPr>
          <a:xfrm>
            <a:off x="8212194" y="262040"/>
            <a:ext cx="1681018" cy="605623"/>
          </a:xfrm>
          <a:prstGeom prst="roundRect">
            <a:avLst/>
          </a:prstGeom>
          <a:solidFill>
            <a:srgbClr val="262626"/>
          </a:solidFill>
          <a:ln>
            <a:noFill/>
          </a:ln>
          <a:effectLst>
            <a:outerShdw blurRad="2540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결론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EC491B2-B692-082B-3B3C-F9882ED7A023}"/>
              </a:ext>
            </a:extLst>
          </p:cNvPr>
          <p:cNvGrpSpPr/>
          <p:nvPr/>
        </p:nvGrpSpPr>
        <p:grpSpPr>
          <a:xfrm>
            <a:off x="1242940" y="1997318"/>
            <a:ext cx="9706119" cy="461665"/>
            <a:chOff x="1108364" y="2006355"/>
            <a:chExt cx="9706119" cy="461665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61A4BA2-6425-D454-5D39-3DCB4A1BB57D}"/>
                </a:ext>
              </a:extLst>
            </p:cNvPr>
            <p:cNvSpPr txBox="1"/>
            <p:nvPr/>
          </p:nvSpPr>
          <p:spPr>
            <a:xfrm>
              <a:off x="3082033" y="2006355"/>
              <a:ext cx="7732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err="1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아두이노</a:t>
              </a:r>
              <a:r>
                <a:rPr lang="ko-KR" altLang="en-US" sz="24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키트를 활용해 스마트 온수 시스템을 구상</a:t>
              </a:r>
              <a:r>
                <a:rPr lang="en-US" altLang="ko-KR" sz="24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, </a:t>
              </a:r>
              <a:r>
                <a:rPr lang="ko-KR" altLang="en-US" sz="24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일부 구현함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AFEB780-E021-0C67-C114-DC11DEE56945}"/>
                </a:ext>
              </a:extLst>
            </p:cNvPr>
            <p:cNvSpPr txBox="1"/>
            <p:nvPr/>
          </p:nvSpPr>
          <p:spPr>
            <a:xfrm>
              <a:off x="1108364" y="2006355"/>
              <a:ext cx="7559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결론</a:t>
              </a:r>
              <a:endParaRPr lang="ko-KR" altLang="en-US" sz="24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05E9262-CB2C-B44C-67D2-F9A94977E4DF}"/>
              </a:ext>
            </a:extLst>
          </p:cNvPr>
          <p:cNvGrpSpPr/>
          <p:nvPr/>
        </p:nvGrpSpPr>
        <p:grpSpPr>
          <a:xfrm>
            <a:off x="1242940" y="4986898"/>
            <a:ext cx="9706119" cy="461666"/>
            <a:chOff x="1108364" y="3743378"/>
            <a:chExt cx="9706119" cy="46166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4EBBC23-6E36-A5C6-DE36-9367C5EE8D35}"/>
                </a:ext>
              </a:extLst>
            </p:cNvPr>
            <p:cNvSpPr txBox="1"/>
            <p:nvPr/>
          </p:nvSpPr>
          <p:spPr>
            <a:xfrm>
              <a:off x="3082033" y="3743379"/>
              <a:ext cx="7732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err="1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아두이노</a:t>
              </a:r>
              <a:r>
                <a:rPr lang="ko-KR" altLang="en-US" sz="24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 키트 활용법</a:t>
              </a:r>
              <a:r>
                <a:rPr lang="en-US" altLang="ko-KR" sz="24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, </a:t>
              </a:r>
              <a:r>
                <a:rPr lang="ko-KR" altLang="en-US" sz="24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발표를 통한 상대방 설득 방법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40E953D-64F7-EE7D-17C7-E21F82B98056}"/>
                </a:ext>
              </a:extLst>
            </p:cNvPr>
            <p:cNvSpPr txBox="1"/>
            <p:nvPr/>
          </p:nvSpPr>
          <p:spPr>
            <a:xfrm>
              <a:off x="1108364" y="3743378"/>
              <a:ext cx="9790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배운점</a:t>
              </a:r>
              <a:endParaRPr lang="ko-KR" altLang="en-US" sz="24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</p:grp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BD1CE41E-B98D-965F-F59B-0071B7828053}"/>
              </a:ext>
            </a:extLst>
          </p:cNvPr>
          <p:cNvCxnSpPr>
            <a:cxnSpLocks/>
          </p:cNvCxnSpPr>
          <p:nvPr/>
        </p:nvCxnSpPr>
        <p:spPr>
          <a:xfrm>
            <a:off x="1108363" y="2975545"/>
            <a:ext cx="9975273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42749614-C923-041B-7468-0D4A3217D5E4}"/>
              </a:ext>
            </a:extLst>
          </p:cNvPr>
          <p:cNvGrpSpPr/>
          <p:nvPr/>
        </p:nvGrpSpPr>
        <p:grpSpPr>
          <a:xfrm>
            <a:off x="1242940" y="3492107"/>
            <a:ext cx="9706119" cy="461666"/>
            <a:chOff x="1108364" y="2929622"/>
            <a:chExt cx="9706119" cy="46166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2E08B76-A89A-B24A-E7CD-5F5A9892F442}"/>
                </a:ext>
              </a:extLst>
            </p:cNvPr>
            <p:cNvSpPr txBox="1"/>
            <p:nvPr/>
          </p:nvSpPr>
          <p:spPr>
            <a:xfrm>
              <a:off x="3082033" y="2929623"/>
              <a:ext cx="77324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샤워 도중 급격한 물 온도 </a:t>
              </a:r>
              <a:r>
                <a:rPr lang="ko-KR" altLang="en-US" sz="24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변화 방지</a:t>
              </a:r>
              <a:r>
                <a:rPr lang="en-US" altLang="ko-KR" sz="24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, </a:t>
              </a:r>
              <a:r>
                <a:rPr lang="ko-KR" altLang="en-US" sz="24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사용자의 편리함 증대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CAA2D4B-065B-06D6-8C4C-A8D03C133498}"/>
                </a:ext>
              </a:extLst>
            </p:cNvPr>
            <p:cNvSpPr txBox="1"/>
            <p:nvPr/>
          </p:nvSpPr>
          <p:spPr>
            <a:xfrm>
              <a:off x="1108364" y="2929622"/>
              <a:ext cx="13862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solidFill>
                    <a:schemeClr val="bg1">
                      <a:lumMod val="95000"/>
                    </a:schemeClr>
                  </a:solidFill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기대 효과</a:t>
              </a:r>
            </a:p>
          </p:txBody>
        </p:sp>
      </p:grp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786475E-2113-CAF0-E049-C3AF3AFF374E}"/>
              </a:ext>
            </a:extLst>
          </p:cNvPr>
          <p:cNvCxnSpPr>
            <a:cxnSpLocks/>
          </p:cNvCxnSpPr>
          <p:nvPr/>
        </p:nvCxnSpPr>
        <p:spPr>
          <a:xfrm>
            <a:off x="1108363" y="4470335"/>
            <a:ext cx="9975273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9192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4875870-DDE1-3790-532A-551DD9145C0D}"/>
              </a:ext>
            </a:extLst>
          </p:cNvPr>
          <p:cNvSpPr txBox="1"/>
          <p:nvPr/>
        </p:nvSpPr>
        <p:spPr>
          <a:xfrm>
            <a:off x="5009805" y="3105834"/>
            <a:ext cx="2172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감사합니다</a:t>
            </a:r>
            <a:r>
              <a:rPr lang="en-US" altLang="ko-KR" sz="3600" dirty="0">
                <a:solidFill>
                  <a:schemeClr val="bg1">
                    <a:lumMod val="9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.</a:t>
            </a:r>
            <a:endParaRPr lang="ko-KR" altLang="en-US" sz="3600" dirty="0">
              <a:solidFill>
                <a:schemeClr val="bg1">
                  <a:lumMod val="95000"/>
                </a:schemeClr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8536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618</TotalTime>
  <Words>292</Words>
  <Application>Microsoft Office PowerPoint</Application>
  <PresentationFormat>와이드스크린</PresentationFormat>
  <Paragraphs>117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Arial</vt:lpstr>
      <vt:lpstr>배달의민족 한나는 열한살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한유준</dc:creator>
  <cp:lastModifiedBy>한유준</cp:lastModifiedBy>
  <cp:revision>52</cp:revision>
  <dcterms:created xsi:type="dcterms:W3CDTF">2022-12-05T11:30:00Z</dcterms:created>
  <dcterms:modified xsi:type="dcterms:W3CDTF">2022-12-08T10:37:18Z</dcterms:modified>
</cp:coreProperties>
</file>

<file path=docProps/thumbnail.jpeg>
</file>